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97" r:id="rId2"/>
    <p:sldId id="257" r:id="rId3"/>
    <p:sldId id="306" r:id="rId4"/>
    <p:sldId id="264" r:id="rId5"/>
    <p:sldId id="267" r:id="rId6"/>
    <p:sldId id="307" r:id="rId7"/>
    <p:sldId id="315" r:id="rId8"/>
    <p:sldId id="310" r:id="rId9"/>
    <p:sldId id="269" r:id="rId10"/>
    <p:sldId id="311" r:id="rId11"/>
    <p:sldId id="314" r:id="rId12"/>
    <p:sldId id="326" r:id="rId13"/>
    <p:sldId id="327" r:id="rId14"/>
    <p:sldId id="332" r:id="rId15"/>
    <p:sldId id="333" r:id="rId16"/>
    <p:sldId id="338" r:id="rId17"/>
    <p:sldId id="329" r:id="rId18"/>
    <p:sldId id="340" r:id="rId19"/>
    <p:sldId id="341" r:id="rId20"/>
    <p:sldId id="346" r:id="rId21"/>
    <p:sldId id="350" r:id="rId22"/>
    <p:sldId id="351" r:id="rId23"/>
    <p:sldId id="352" r:id="rId24"/>
    <p:sldId id="347" r:id="rId25"/>
    <p:sldId id="348" r:id="rId26"/>
    <p:sldId id="342" r:id="rId27"/>
    <p:sldId id="343" r:id="rId28"/>
    <p:sldId id="334" r:id="rId29"/>
    <p:sldId id="335" r:id="rId30"/>
    <p:sldId id="336" r:id="rId31"/>
    <p:sldId id="337" r:id="rId32"/>
    <p:sldId id="313" r:id="rId33"/>
    <p:sldId id="317" r:id="rId34"/>
    <p:sldId id="318" r:id="rId35"/>
    <p:sldId id="260" r:id="rId36"/>
    <p:sldId id="319" r:id="rId37"/>
    <p:sldId id="320" r:id="rId38"/>
    <p:sldId id="312" r:id="rId39"/>
    <p:sldId id="321" r:id="rId40"/>
    <p:sldId id="328" r:id="rId41"/>
    <p:sldId id="330" r:id="rId42"/>
    <p:sldId id="331" r:id="rId43"/>
    <p:sldId id="344" r:id="rId44"/>
    <p:sldId id="345" r:id="rId45"/>
    <p:sldId id="322" r:id="rId46"/>
    <p:sldId id="323" r:id="rId47"/>
    <p:sldId id="325" r:id="rId48"/>
    <p:sldId id="353"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82" autoAdjust="0"/>
    <p:restoredTop sz="94660"/>
  </p:normalViewPr>
  <p:slideViewPr>
    <p:cSldViewPr snapToGrid="0">
      <p:cViewPr varScale="1">
        <p:scale>
          <a:sx n="96" d="100"/>
          <a:sy n="96"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0FCE2-897B-408F-94B7-A43B2C4582C3}" type="datetimeFigureOut">
              <a:rPr lang="zh-CN" altLang="en-US" smtClean="0"/>
              <a:t>2024/6/14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8CC47-4BF2-4424-B3D9-84919E5CF810}" type="slidenum">
              <a:rPr lang="zh-CN" altLang="en-US" smtClean="0"/>
              <a:t>‹#›</a:t>
            </a:fld>
            <a:endParaRPr lang="zh-CN" altLang="en-US"/>
          </a:p>
        </p:txBody>
      </p:sp>
    </p:spTree>
    <p:extLst>
      <p:ext uri="{BB962C8B-B14F-4D97-AF65-F5344CB8AC3E}">
        <p14:creationId xmlns:p14="http://schemas.microsoft.com/office/powerpoint/2010/main" val="3356872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04939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3.png"/><Relationship Id="rId2" Type="http://schemas.openxmlformats.org/officeDocument/2006/relationships/tags" Target="../tags/tag8.xml"/><Relationship Id="rId16"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5.png"/><Relationship Id="rId3" Type="http://schemas.openxmlformats.org/officeDocument/2006/relationships/tags" Target="../tags/tag24.xml"/><Relationship Id="rId7" Type="http://schemas.openxmlformats.org/officeDocument/2006/relationships/slideLayout" Target="../slideLayouts/slideLayout7.xml"/><Relationship Id="rId12" Type="http://schemas.openxmlformats.org/officeDocument/2006/relationships/image" Target="../media/image1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3.png"/><Relationship Id="rId5" Type="http://schemas.openxmlformats.org/officeDocument/2006/relationships/tags" Target="../tags/tag26.xml"/><Relationship Id="rId10" Type="http://schemas.openxmlformats.org/officeDocument/2006/relationships/image" Target="../media/image12.png"/><Relationship Id="rId4" Type="http://schemas.openxmlformats.org/officeDocument/2006/relationships/tags" Target="../tags/tag25.xm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3.xml"/><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tags" Target="../tags/tag55.xml"/><Relationship Id="rId10" Type="http://schemas.openxmlformats.org/officeDocument/2006/relationships/tags" Target="../tags/tag37.xml"/><Relationship Id="rId19" Type="http://schemas.openxmlformats.org/officeDocument/2006/relationships/tags" Target="../tags/tag46.xml"/><Relationship Id="rId31" Type="http://schemas.openxmlformats.org/officeDocument/2006/relationships/image" Target="../media/image16.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56.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p:cNvSpPr/>
          <p:nvPr/>
        </p:nvSpPr>
        <p:spPr>
          <a:xfrm>
            <a:off x="-14178" y="188"/>
            <a:ext cx="12206178" cy="4825804"/>
          </a:xfrm>
          <a:custGeom>
            <a:avLst/>
            <a:gdLst>
              <a:gd name="connsiteX0" fmla="*/ 0 w 12206514"/>
              <a:gd name="connsiteY0" fmla="*/ 0 h 4108329"/>
              <a:gd name="connsiteX1" fmla="*/ 12206514 w 12206514"/>
              <a:gd name="connsiteY1" fmla="*/ 0 h 4108329"/>
              <a:gd name="connsiteX2" fmla="*/ 12206514 w 12206514"/>
              <a:gd name="connsiteY2" fmla="*/ 4108329 h 4108329"/>
              <a:gd name="connsiteX3" fmla="*/ 0 w 12206514"/>
              <a:gd name="connsiteY3" fmla="*/ 4108329 h 4108329"/>
              <a:gd name="connsiteX4" fmla="*/ 0 w 12206514"/>
              <a:gd name="connsiteY4" fmla="*/ 0 h 4108329"/>
              <a:gd name="connsiteX0" fmla="*/ 0 w 12206514"/>
              <a:gd name="connsiteY0" fmla="*/ 0 h 4110447"/>
              <a:gd name="connsiteX1" fmla="*/ 12206514 w 12206514"/>
              <a:gd name="connsiteY1" fmla="*/ 0 h 4110447"/>
              <a:gd name="connsiteX2" fmla="*/ 12206514 w 12206514"/>
              <a:gd name="connsiteY2" fmla="*/ 4108329 h 4110447"/>
              <a:gd name="connsiteX3" fmla="*/ 9715863 w 12206514"/>
              <a:gd name="connsiteY3" fmla="*/ 4110447 h 4110447"/>
              <a:gd name="connsiteX4" fmla="*/ 0 w 12206514"/>
              <a:gd name="connsiteY4" fmla="*/ 4108329 h 4110447"/>
              <a:gd name="connsiteX5" fmla="*/ 0 w 12206514"/>
              <a:gd name="connsiteY5" fmla="*/ 0 h 4110447"/>
              <a:gd name="connsiteX0" fmla="*/ 0 w 12206514"/>
              <a:gd name="connsiteY0" fmla="*/ 0 h 4108329"/>
              <a:gd name="connsiteX1" fmla="*/ 12206514 w 12206514"/>
              <a:gd name="connsiteY1" fmla="*/ 0 h 4108329"/>
              <a:gd name="connsiteX2" fmla="*/ 12206514 w 12206514"/>
              <a:gd name="connsiteY2" fmla="*/ 4108329 h 4108329"/>
              <a:gd name="connsiteX3" fmla="*/ 9689737 w 12206514"/>
              <a:gd name="connsiteY3" fmla="*/ 3753395 h 4108329"/>
              <a:gd name="connsiteX4" fmla="*/ 0 w 12206514"/>
              <a:gd name="connsiteY4" fmla="*/ 4108329 h 4108329"/>
              <a:gd name="connsiteX5" fmla="*/ 0 w 12206514"/>
              <a:gd name="connsiteY5" fmla="*/ 0 h 4108329"/>
              <a:gd name="connsiteX0" fmla="*/ 0 w 12206514"/>
              <a:gd name="connsiteY0" fmla="*/ 0 h 4108329"/>
              <a:gd name="connsiteX1" fmla="*/ 12206514 w 12206514"/>
              <a:gd name="connsiteY1" fmla="*/ 0 h 4108329"/>
              <a:gd name="connsiteX2" fmla="*/ 12171680 w 12206514"/>
              <a:gd name="connsiteY2" fmla="*/ 3829655 h 4108329"/>
              <a:gd name="connsiteX3" fmla="*/ 9689737 w 12206514"/>
              <a:gd name="connsiteY3" fmla="*/ 3753395 h 4108329"/>
              <a:gd name="connsiteX4" fmla="*/ 0 w 12206514"/>
              <a:gd name="connsiteY4" fmla="*/ 4108329 h 4108329"/>
              <a:gd name="connsiteX5" fmla="*/ 0 w 12206514"/>
              <a:gd name="connsiteY5" fmla="*/ 0 h 4108329"/>
              <a:gd name="connsiteX0" fmla="*/ 0 w 12206514"/>
              <a:gd name="connsiteY0" fmla="*/ 0 h 4108329"/>
              <a:gd name="connsiteX1" fmla="*/ 12206514 w 12206514"/>
              <a:gd name="connsiteY1" fmla="*/ 0 h 4108329"/>
              <a:gd name="connsiteX2" fmla="*/ 12206514 w 12206514"/>
              <a:gd name="connsiteY2" fmla="*/ 3333267 h 4108329"/>
              <a:gd name="connsiteX3" fmla="*/ 9689737 w 12206514"/>
              <a:gd name="connsiteY3" fmla="*/ 3753395 h 4108329"/>
              <a:gd name="connsiteX4" fmla="*/ 0 w 12206514"/>
              <a:gd name="connsiteY4" fmla="*/ 4108329 h 4108329"/>
              <a:gd name="connsiteX5" fmla="*/ 0 w 12206514"/>
              <a:gd name="connsiteY5"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689737 w 12206514"/>
              <a:gd name="connsiteY3" fmla="*/ 3753395 h 4108329"/>
              <a:gd name="connsiteX4" fmla="*/ 0 w 12206514"/>
              <a:gd name="connsiteY4" fmla="*/ 4108329 h 4108329"/>
              <a:gd name="connsiteX5" fmla="*/ 0 w 12206514"/>
              <a:gd name="connsiteY5"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689737 w 12206514"/>
              <a:gd name="connsiteY3" fmla="*/ 3753395 h 4108329"/>
              <a:gd name="connsiteX4" fmla="*/ 0 w 12206514"/>
              <a:gd name="connsiteY4" fmla="*/ 4108329 h 4108329"/>
              <a:gd name="connsiteX5" fmla="*/ 0 w 12206514"/>
              <a:gd name="connsiteY5"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0 w 12206514"/>
              <a:gd name="connsiteY4" fmla="*/ 4108329 h 4108329"/>
              <a:gd name="connsiteX5" fmla="*/ 0 w 12206514"/>
              <a:gd name="connsiteY5"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0 w 12206514"/>
              <a:gd name="connsiteY4" fmla="*/ 4108329 h 4108329"/>
              <a:gd name="connsiteX5" fmla="*/ 0 w 12206514"/>
              <a:gd name="connsiteY5"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0 w 12206514"/>
              <a:gd name="connsiteY4" fmla="*/ 4108329 h 4108329"/>
              <a:gd name="connsiteX5" fmla="*/ 0 w 12206514"/>
              <a:gd name="connsiteY5"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0 w 12206514"/>
              <a:gd name="connsiteY4" fmla="*/ 4108329 h 4108329"/>
              <a:gd name="connsiteX5" fmla="*/ 0 w 12206514"/>
              <a:gd name="connsiteY5"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0 w 12206514"/>
              <a:gd name="connsiteY5" fmla="*/ 4108329 h 4108329"/>
              <a:gd name="connsiteX6" fmla="*/ 0 w 12206514"/>
              <a:gd name="connsiteY6"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0 w 12206514"/>
              <a:gd name="connsiteY5" fmla="*/ 4108329 h 4108329"/>
              <a:gd name="connsiteX6" fmla="*/ 0 w 12206514"/>
              <a:gd name="connsiteY6"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0 w 12206514"/>
              <a:gd name="connsiteY5" fmla="*/ 4108329 h 4108329"/>
              <a:gd name="connsiteX6" fmla="*/ 0 w 12206514"/>
              <a:gd name="connsiteY6"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0 w 12206514"/>
              <a:gd name="connsiteY5" fmla="*/ 4108329 h 4108329"/>
              <a:gd name="connsiteX6" fmla="*/ 0 w 12206514"/>
              <a:gd name="connsiteY6"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0 w 12206514"/>
              <a:gd name="connsiteY5" fmla="*/ 4108329 h 4108329"/>
              <a:gd name="connsiteX6" fmla="*/ 0 w 12206514"/>
              <a:gd name="connsiteY6"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0 w 12206514"/>
              <a:gd name="connsiteY5" fmla="*/ 4108329 h 4108329"/>
              <a:gd name="connsiteX6" fmla="*/ 0 w 12206514"/>
              <a:gd name="connsiteY6"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0 w 12206514"/>
              <a:gd name="connsiteY5" fmla="*/ 4108329 h 4108329"/>
              <a:gd name="connsiteX6" fmla="*/ 0 w 12206514"/>
              <a:gd name="connsiteY6"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0 w 12206514"/>
              <a:gd name="connsiteY5" fmla="*/ 4108329 h 4108329"/>
              <a:gd name="connsiteX6" fmla="*/ 0 w 12206514"/>
              <a:gd name="connsiteY6" fmla="*/ 0 h 4108329"/>
              <a:gd name="connsiteX0" fmla="*/ 0 w 12206514"/>
              <a:gd name="connsiteY0" fmla="*/ 0 h 4277831"/>
              <a:gd name="connsiteX1" fmla="*/ 12206514 w 12206514"/>
              <a:gd name="connsiteY1" fmla="*/ 0 h 4277831"/>
              <a:gd name="connsiteX2" fmla="*/ 12180388 w 12206514"/>
              <a:gd name="connsiteY2" fmla="*/ 3333267 h 4277831"/>
              <a:gd name="connsiteX3" fmla="*/ 9715863 w 12206514"/>
              <a:gd name="connsiteY3" fmla="*/ 4075612 h 4277831"/>
              <a:gd name="connsiteX4" fmla="*/ 4908731 w 12206514"/>
              <a:gd name="connsiteY4" fmla="*/ 3614058 h 4277831"/>
              <a:gd name="connsiteX5" fmla="*/ 1912983 w 12206514"/>
              <a:gd name="connsiteY5" fmla="*/ 3361510 h 4277831"/>
              <a:gd name="connsiteX6" fmla="*/ 0 w 12206514"/>
              <a:gd name="connsiteY6" fmla="*/ 4108329 h 4277831"/>
              <a:gd name="connsiteX7" fmla="*/ 0 w 12206514"/>
              <a:gd name="connsiteY7" fmla="*/ 0 h 4277831"/>
              <a:gd name="connsiteX0" fmla="*/ 0 w 12206514"/>
              <a:gd name="connsiteY0" fmla="*/ 0 h 4211142"/>
              <a:gd name="connsiteX1" fmla="*/ 12206514 w 12206514"/>
              <a:gd name="connsiteY1" fmla="*/ 0 h 4211142"/>
              <a:gd name="connsiteX2" fmla="*/ 12180388 w 12206514"/>
              <a:gd name="connsiteY2" fmla="*/ 3333267 h 4211142"/>
              <a:gd name="connsiteX3" fmla="*/ 9715863 w 12206514"/>
              <a:gd name="connsiteY3" fmla="*/ 4075612 h 4211142"/>
              <a:gd name="connsiteX4" fmla="*/ 4908731 w 12206514"/>
              <a:gd name="connsiteY4" fmla="*/ 3614058 h 4211142"/>
              <a:gd name="connsiteX5" fmla="*/ 1912983 w 12206514"/>
              <a:gd name="connsiteY5" fmla="*/ 3361510 h 4211142"/>
              <a:gd name="connsiteX6" fmla="*/ 0 w 12206514"/>
              <a:gd name="connsiteY6" fmla="*/ 4108329 h 4211142"/>
              <a:gd name="connsiteX7" fmla="*/ 0 w 12206514"/>
              <a:gd name="connsiteY7" fmla="*/ 0 h 4211142"/>
              <a:gd name="connsiteX0" fmla="*/ 0 w 12206514"/>
              <a:gd name="connsiteY0" fmla="*/ 0 h 4211142"/>
              <a:gd name="connsiteX1" fmla="*/ 12206514 w 12206514"/>
              <a:gd name="connsiteY1" fmla="*/ 0 h 4211142"/>
              <a:gd name="connsiteX2" fmla="*/ 12180388 w 12206514"/>
              <a:gd name="connsiteY2" fmla="*/ 3333267 h 4211142"/>
              <a:gd name="connsiteX3" fmla="*/ 9715863 w 12206514"/>
              <a:gd name="connsiteY3" fmla="*/ 4075612 h 4211142"/>
              <a:gd name="connsiteX4" fmla="*/ 4908731 w 12206514"/>
              <a:gd name="connsiteY4" fmla="*/ 3614058 h 4211142"/>
              <a:gd name="connsiteX5" fmla="*/ 1912983 w 12206514"/>
              <a:gd name="connsiteY5" fmla="*/ 3361510 h 4211142"/>
              <a:gd name="connsiteX6" fmla="*/ 0 w 12206514"/>
              <a:gd name="connsiteY6" fmla="*/ 4108329 h 4211142"/>
              <a:gd name="connsiteX7" fmla="*/ 0 w 12206514"/>
              <a:gd name="connsiteY7" fmla="*/ 0 h 4211142"/>
              <a:gd name="connsiteX0" fmla="*/ 0 w 12206514"/>
              <a:gd name="connsiteY0" fmla="*/ 0 h 4210185"/>
              <a:gd name="connsiteX1" fmla="*/ 12206514 w 12206514"/>
              <a:gd name="connsiteY1" fmla="*/ 0 h 4210185"/>
              <a:gd name="connsiteX2" fmla="*/ 12180388 w 12206514"/>
              <a:gd name="connsiteY2" fmla="*/ 3333267 h 4210185"/>
              <a:gd name="connsiteX3" fmla="*/ 9715863 w 12206514"/>
              <a:gd name="connsiteY3" fmla="*/ 4075612 h 4210185"/>
              <a:gd name="connsiteX4" fmla="*/ 4908731 w 12206514"/>
              <a:gd name="connsiteY4" fmla="*/ 3614058 h 4210185"/>
              <a:gd name="connsiteX5" fmla="*/ 1843314 w 12206514"/>
              <a:gd name="connsiteY5" fmla="*/ 3335385 h 4210185"/>
              <a:gd name="connsiteX6" fmla="*/ 0 w 12206514"/>
              <a:gd name="connsiteY6" fmla="*/ 4108329 h 4210185"/>
              <a:gd name="connsiteX7" fmla="*/ 0 w 12206514"/>
              <a:gd name="connsiteY7" fmla="*/ 0 h 4210185"/>
              <a:gd name="connsiteX0" fmla="*/ 0 w 12206514"/>
              <a:gd name="connsiteY0" fmla="*/ 0 h 4210185"/>
              <a:gd name="connsiteX1" fmla="*/ 12206514 w 12206514"/>
              <a:gd name="connsiteY1" fmla="*/ 0 h 4210185"/>
              <a:gd name="connsiteX2" fmla="*/ 12180388 w 12206514"/>
              <a:gd name="connsiteY2" fmla="*/ 3333267 h 4210185"/>
              <a:gd name="connsiteX3" fmla="*/ 9715863 w 12206514"/>
              <a:gd name="connsiteY3" fmla="*/ 4075612 h 4210185"/>
              <a:gd name="connsiteX4" fmla="*/ 4908731 w 12206514"/>
              <a:gd name="connsiteY4" fmla="*/ 3614058 h 4210185"/>
              <a:gd name="connsiteX5" fmla="*/ 1843314 w 12206514"/>
              <a:gd name="connsiteY5" fmla="*/ 3335385 h 4210185"/>
              <a:gd name="connsiteX6" fmla="*/ 0 w 12206514"/>
              <a:gd name="connsiteY6" fmla="*/ 4108329 h 4210185"/>
              <a:gd name="connsiteX7" fmla="*/ 0 w 12206514"/>
              <a:gd name="connsiteY7" fmla="*/ 0 h 4210185"/>
              <a:gd name="connsiteX0" fmla="*/ 0 w 12206514"/>
              <a:gd name="connsiteY0" fmla="*/ 0 h 4210185"/>
              <a:gd name="connsiteX1" fmla="*/ 12206514 w 12206514"/>
              <a:gd name="connsiteY1" fmla="*/ 0 h 4210185"/>
              <a:gd name="connsiteX2" fmla="*/ 12180388 w 12206514"/>
              <a:gd name="connsiteY2" fmla="*/ 3333267 h 4210185"/>
              <a:gd name="connsiteX3" fmla="*/ 9715863 w 12206514"/>
              <a:gd name="connsiteY3" fmla="*/ 4075612 h 4210185"/>
              <a:gd name="connsiteX4" fmla="*/ 4908731 w 12206514"/>
              <a:gd name="connsiteY4" fmla="*/ 3614058 h 4210185"/>
              <a:gd name="connsiteX5" fmla="*/ 1843314 w 12206514"/>
              <a:gd name="connsiteY5" fmla="*/ 3335385 h 4210185"/>
              <a:gd name="connsiteX6" fmla="*/ 0 w 12206514"/>
              <a:gd name="connsiteY6" fmla="*/ 4108329 h 4210185"/>
              <a:gd name="connsiteX7" fmla="*/ 0 w 12206514"/>
              <a:gd name="connsiteY7" fmla="*/ 0 h 4210185"/>
              <a:gd name="connsiteX0" fmla="*/ 0 w 12206514"/>
              <a:gd name="connsiteY0" fmla="*/ 0 h 4210185"/>
              <a:gd name="connsiteX1" fmla="*/ 12206514 w 12206514"/>
              <a:gd name="connsiteY1" fmla="*/ 0 h 4210185"/>
              <a:gd name="connsiteX2" fmla="*/ 12180388 w 12206514"/>
              <a:gd name="connsiteY2" fmla="*/ 3333267 h 4210185"/>
              <a:gd name="connsiteX3" fmla="*/ 9715863 w 12206514"/>
              <a:gd name="connsiteY3" fmla="*/ 4075612 h 4210185"/>
              <a:gd name="connsiteX4" fmla="*/ 4908731 w 12206514"/>
              <a:gd name="connsiteY4" fmla="*/ 3614058 h 4210185"/>
              <a:gd name="connsiteX5" fmla="*/ 1843314 w 12206514"/>
              <a:gd name="connsiteY5" fmla="*/ 3335385 h 4210185"/>
              <a:gd name="connsiteX6" fmla="*/ 0 w 12206514"/>
              <a:gd name="connsiteY6" fmla="*/ 4108329 h 4210185"/>
              <a:gd name="connsiteX7" fmla="*/ 0 w 12206514"/>
              <a:gd name="connsiteY7" fmla="*/ 0 h 4210185"/>
              <a:gd name="connsiteX0" fmla="*/ 0 w 12206514"/>
              <a:gd name="connsiteY0" fmla="*/ 0 h 4210185"/>
              <a:gd name="connsiteX1" fmla="*/ 12206514 w 12206514"/>
              <a:gd name="connsiteY1" fmla="*/ 0 h 4210185"/>
              <a:gd name="connsiteX2" fmla="*/ 12180388 w 12206514"/>
              <a:gd name="connsiteY2" fmla="*/ 3333267 h 4210185"/>
              <a:gd name="connsiteX3" fmla="*/ 9715863 w 12206514"/>
              <a:gd name="connsiteY3" fmla="*/ 4075612 h 4210185"/>
              <a:gd name="connsiteX4" fmla="*/ 4908731 w 12206514"/>
              <a:gd name="connsiteY4" fmla="*/ 3614058 h 4210185"/>
              <a:gd name="connsiteX5" fmla="*/ 1843314 w 12206514"/>
              <a:gd name="connsiteY5" fmla="*/ 3335385 h 4210185"/>
              <a:gd name="connsiteX6" fmla="*/ 0 w 12206514"/>
              <a:gd name="connsiteY6" fmla="*/ 4108329 h 4210185"/>
              <a:gd name="connsiteX7" fmla="*/ 0 w 12206514"/>
              <a:gd name="connsiteY7" fmla="*/ 0 h 4210185"/>
              <a:gd name="connsiteX0" fmla="*/ 0 w 12206514"/>
              <a:gd name="connsiteY0" fmla="*/ 0 h 4210185"/>
              <a:gd name="connsiteX1" fmla="*/ 12206514 w 12206514"/>
              <a:gd name="connsiteY1" fmla="*/ 0 h 4210185"/>
              <a:gd name="connsiteX2" fmla="*/ 12180388 w 12206514"/>
              <a:gd name="connsiteY2" fmla="*/ 3333267 h 4210185"/>
              <a:gd name="connsiteX3" fmla="*/ 9715863 w 12206514"/>
              <a:gd name="connsiteY3" fmla="*/ 4075612 h 4210185"/>
              <a:gd name="connsiteX4" fmla="*/ 4908731 w 12206514"/>
              <a:gd name="connsiteY4" fmla="*/ 3614058 h 4210185"/>
              <a:gd name="connsiteX5" fmla="*/ 1843314 w 12206514"/>
              <a:gd name="connsiteY5" fmla="*/ 3335385 h 4210185"/>
              <a:gd name="connsiteX6" fmla="*/ 0 w 12206514"/>
              <a:gd name="connsiteY6" fmla="*/ 4108329 h 4210185"/>
              <a:gd name="connsiteX7" fmla="*/ 0 w 12206514"/>
              <a:gd name="connsiteY7" fmla="*/ 0 h 4210185"/>
              <a:gd name="connsiteX0" fmla="*/ 0 w 12206514"/>
              <a:gd name="connsiteY0" fmla="*/ 0 h 4210185"/>
              <a:gd name="connsiteX1" fmla="*/ 12206514 w 12206514"/>
              <a:gd name="connsiteY1" fmla="*/ 0 h 4210185"/>
              <a:gd name="connsiteX2" fmla="*/ 12180388 w 12206514"/>
              <a:gd name="connsiteY2" fmla="*/ 3333267 h 4210185"/>
              <a:gd name="connsiteX3" fmla="*/ 9715863 w 12206514"/>
              <a:gd name="connsiteY3" fmla="*/ 4075612 h 4210185"/>
              <a:gd name="connsiteX4" fmla="*/ 4908731 w 12206514"/>
              <a:gd name="connsiteY4" fmla="*/ 3614058 h 4210185"/>
              <a:gd name="connsiteX5" fmla="*/ 1843314 w 12206514"/>
              <a:gd name="connsiteY5" fmla="*/ 3335385 h 4210185"/>
              <a:gd name="connsiteX6" fmla="*/ 0 w 12206514"/>
              <a:gd name="connsiteY6" fmla="*/ 4108329 h 4210185"/>
              <a:gd name="connsiteX7" fmla="*/ 0 w 12206514"/>
              <a:gd name="connsiteY7" fmla="*/ 0 h 4210185"/>
              <a:gd name="connsiteX0" fmla="*/ 0 w 12206514"/>
              <a:gd name="connsiteY0" fmla="*/ 0 h 4270817"/>
              <a:gd name="connsiteX1" fmla="*/ 12206514 w 12206514"/>
              <a:gd name="connsiteY1" fmla="*/ 0 h 4270817"/>
              <a:gd name="connsiteX2" fmla="*/ 12180388 w 12206514"/>
              <a:gd name="connsiteY2" fmla="*/ 3333267 h 4270817"/>
              <a:gd name="connsiteX3" fmla="*/ 9715863 w 12206514"/>
              <a:gd name="connsiteY3" fmla="*/ 4075612 h 4270817"/>
              <a:gd name="connsiteX4" fmla="*/ 4908731 w 12206514"/>
              <a:gd name="connsiteY4" fmla="*/ 3614058 h 4270817"/>
              <a:gd name="connsiteX5" fmla="*/ 1843314 w 12206514"/>
              <a:gd name="connsiteY5" fmla="*/ 3335385 h 4270817"/>
              <a:gd name="connsiteX6" fmla="*/ 0 w 12206514"/>
              <a:gd name="connsiteY6" fmla="*/ 4108329 h 4270817"/>
              <a:gd name="connsiteX7" fmla="*/ 0 w 12206514"/>
              <a:gd name="connsiteY7" fmla="*/ 0 h 4270817"/>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1843314 w 12206514"/>
              <a:gd name="connsiteY5" fmla="*/ 3335385 h 4108329"/>
              <a:gd name="connsiteX6" fmla="*/ 0 w 12206514"/>
              <a:gd name="connsiteY6" fmla="*/ 4108329 h 4108329"/>
              <a:gd name="connsiteX7" fmla="*/ 0 w 12206514"/>
              <a:gd name="connsiteY7"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1843314 w 12206514"/>
              <a:gd name="connsiteY5" fmla="*/ 3335385 h 4108329"/>
              <a:gd name="connsiteX6" fmla="*/ 0 w 12206514"/>
              <a:gd name="connsiteY6" fmla="*/ 4108329 h 4108329"/>
              <a:gd name="connsiteX7" fmla="*/ 0 w 12206514"/>
              <a:gd name="connsiteY7" fmla="*/ 0 h 4108329"/>
              <a:gd name="connsiteX0" fmla="*/ 0 w 12206514"/>
              <a:gd name="connsiteY0" fmla="*/ 0 h 4108329"/>
              <a:gd name="connsiteX1" fmla="*/ 12206514 w 12206514"/>
              <a:gd name="connsiteY1" fmla="*/ 0 h 4108329"/>
              <a:gd name="connsiteX2" fmla="*/ 12180388 w 12206514"/>
              <a:gd name="connsiteY2" fmla="*/ 3333267 h 4108329"/>
              <a:gd name="connsiteX3" fmla="*/ 9715863 w 12206514"/>
              <a:gd name="connsiteY3" fmla="*/ 4075612 h 4108329"/>
              <a:gd name="connsiteX4" fmla="*/ 4908731 w 12206514"/>
              <a:gd name="connsiteY4" fmla="*/ 3614058 h 4108329"/>
              <a:gd name="connsiteX5" fmla="*/ 1843314 w 12206514"/>
              <a:gd name="connsiteY5" fmla="*/ 3335385 h 4108329"/>
              <a:gd name="connsiteX6" fmla="*/ 0 w 12206514"/>
              <a:gd name="connsiteY6" fmla="*/ 4108329 h 4108329"/>
              <a:gd name="connsiteX7" fmla="*/ 0 w 12206514"/>
              <a:gd name="connsiteY7" fmla="*/ 0 h 4108329"/>
              <a:gd name="connsiteX0" fmla="*/ 0 w 12206514"/>
              <a:gd name="connsiteY0" fmla="*/ 0 h 4078083"/>
              <a:gd name="connsiteX1" fmla="*/ 12206514 w 12206514"/>
              <a:gd name="connsiteY1" fmla="*/ 0 h 4078083"/>
              <a:gd name="connsiteX2" fmla="*/ 12180388 w 12206514"/>
              <a:gd name="connsiteY2" fmla="*/ 3333267 h 4078083"/>
              <a:gd name="connsiteX3" fmla="*/ 9715863 w 12206514"/>
              <a:gd name="connsiteY3" fmla="*/ 4075612 h 4078083"/>
              <a:gd name="connsiteX4" fmla="*/ 4908731 w 12206514"/>
              <a:gd name="connsiteY4" fmla="*/ 3614058 h 4078083"/>
              <a:gd name="connsiteX5" fmla="*/ 1843314 w 12206514"/>
              <a:gd name="connsiteY5" fmla="*/ 3335385 h 4078083"/>
              <a:gd name="connsiteX6" fmla="*/ 0 w 12206514"/>
              <a:gd name="connsiteY6" fmla="*/ 3524854 h 4078083"/>
              <a:gd name="connsiteX7" fmla="*/ 0 w 12206514"/>
              <a:gd name="connsiteY7" fmla="*/ 0 h 4078083"/>
              <a:gd name="connsiteX0" fmla="*/ 0 w 12206514"/>
              <a:gd name="connsiteY0" fmla="*/ 0 h 4078083"/>
              <a:gd name="connsiteX1" fmla="*/ 12206514 w 12206514"/>
              <a:gd name="connsiteY1" fmla="*/ 0 h 4078083"/>
              <a:gd name="connsiteX2" fmla="*/ 12180388 w 12206514"/>
              <a:gd name="connsiteY2" fmla="*/ 3333267 h 4078083"/>
              <a:gd name="connsiteX3" fmla="*/ 9715863 w 12206514"/>
              <a:gd name="connsiteY3" fmla="*/ 4075612 h 4078083"/>
              <a:gd name="connsiteX4" fmla="*/ 4908731 w 12206514"/>
              <a:gd name="connsiteY4" fmla="*/ 3614058 h 4078083"/>
              <a:gd name="connsiteX5" fmla="*/ 1843314 w 12206514"/>
              <a:gd name="connsiteY5" fmla="*/ 3335385 h 4078083"/>
              <a:gd name="connsiteX6" fmla="*/ 0 w 12206514"/>
              <a:gd name="connsiteY6" fmla="*/ 3524854 h 4078083"/>
              <a:gd name="connsiteX7" fmla="*/ 0 w 12206514"/>
              <a:gd name="connsiteY7" fmla="*/ 0 h 4078083"/>
              <a:gd name="connsiteX0" fmla="*/ 0 w 12206514"/>
              <a:gd name="connsiteY0" fmla="*/ 0 h 4078083"/>
              <a:gd name="connsiteX1" fmla="*/ 12206514 w 12206514"/>
              <a:gd name="connsiteY1" fmla="*/ 0 h 4078083"/>
              <a:gd name="connsiteX2" fmla="*/ 12180388 w 12206514"/>
              <a:gd name="connsiteY2" fmla="*/ 3333267 h 4078083"/>
              <a:gd name="connsiteX3" fmla="*/ 9715863 w 12206514"/>
              <a:gd name="connsiteY3" fmla="*/ 4075612 h 4078083"/>
              <a:gd name="connsiteX4" fmla="*/ 4908731 w 12206514"/>
              <a:gd name="connsiteY4" fmla="*/ 3614058 h 4078083"/>
              <a:gd name="connsiteX5" fmla="*/ 1843314 w 12206514"/>
              <a:gd name="connsiteY5" fmla="*/ 3335385 h 4078083"/>
              <a:gd name="connsiteX6" fmla="*/ 0 w 12206514"/>
              <a:gd name="connsiteY6" fmla="*/ 3524854 h 4078083"/>
              <a:gd name="connsiteX7" fmla="*/ 0 w 12206514"/>
              <a:gd name="connsiteY7" fmla="*/ 0 h 4078083"/>
              <a:gd name="connsiteX0" fmla="*/ 0 w 12206514"/>
              <a:gd name="connsiteY0" fmla="*/ 0 h 4078083"/>
              <a:gd name="connsiteX1" fmla="*/ 12206514 w 12206514"/>
              <a:gd name="connsiteY1" fmla="*/ 0 h 4078083"/>
              <a:gd name="connsiteX2" fmla="*/ 12180388 w 12206514"/>
              <a:gd name="connsiteY2" fmla="*/ 3333267 h 4078083"/>
              <a:gd name="connsiteX3" fmla="*/ 9715863 w 12206514"/>
              <a:gd name="connsiteY3" fmla="*/ 4075612 h 4078083"/>
              <a:gd name="connsiteX4" fmla="*/ 4908731 w 12206514"/>
              <a:gd name="connsiteY4" fmla="*/ 3614058 h 4078083"/>
              <a:gd name="connsiteX5" fmla="*/ 1843314 w 12206514"/>
              <a:gd name="connsiteY5" fmla="*/ 3335385 h 4078083"/>
              <a:gd name="connsiteX6" fmla="*/ 0 w 12206514"/>
              <a:gd name="connsiteY6" fmla="*/ 3524854 h 4078083"/>
              <a:gd name="connsiteX7" fmla="*/ 0 w 12206514"/>
              <a:gd name="connsiteY7" fmla="*/ 0 h 4078083"/>
              <a:gd name="connsiteX0" fmla="*/ 0 w 12206514"/>
              <a:gd name="connsiteY0" fmla="*/ 0 h 4078083"/>
              <a:gd name="connsiteX1" fmla="*/ 12206514 w 12206514"/>
              <a:gd name="connsiteY1" fmla="*/ 0 h 4078083"/>
              <a:gd name="connsiteX2" fmla="*/ 12180388 w 12206514"/>
              <a:gd name="connsiteY2" fmla="*/ 3333267 h 4078083"/>
              <a:gd name="connsiteX3" fmla="*/ 9715863 w 12206514"/>
              <a:gd name="connsiteY3" fmla="*/ 4075612 h 4078083"/>
              <a:gd name="connsiteX4" fmla="*/ 4908731 w 12206514"/>
              <a:gd name="connsiteY4" fmla="*/ 3614058 h 4078083"/>
              <a:gd name="connsiteX5" fmla="*/ 1843314 w 12206514"/>
              <a:gd name="connsiteY5" fmla="*/ 3335385 h 4078083"/>
              <a:gd name="connsiteX6" fmla="*/ 0 w 12206514"/>
              <a:gd name="connsiteY6" fmla="*/ 3524854 h 4078083"/>
              <a:gd name="connsiteX7" fmla="*/ 0 w 12206514"/>
              <a:gd name="connsiteY7" fmla="*/ 0 h 4078083"/>
              <a:gd name="connsiteX0" fmla="*/ 0 w 12206514"/>
              <a:gd name="connsiteY0" fmla="*/ 0 h 4078083"/>
              <a:gd name="connsiteX1" fmla="*/ 12206514 w 12206514"/>
              <a:gd name="connsiteY1" fmla="*/ 0 h 4078083"/>
              <a:gd name="connsiteX2" fmla="*/ 12180388 w 12206514"/>
              <a:gd name="connsiteY2" fmla="*/ 3333267 h 4078083"/>
              <a:gd name="connsiteX3" fmla="*/ 9715863 w 12206514"/>
              <a:gd name="connsiteY3" fmla="*/ 4075612 h 4078083"/>
              <a:gd name="connsiteX4" fmla="*/ 4908731 w 12206514"/>
              <a:gd name="connsiteY4" fmla="*/ 3614058 h 4078083"/>
              <a:gd name="connsiteX5" fmla="*/ 1843314 w 12206514"/>
              <a:gd name="connsiteY5" fmla="*/ 3335385 h 4078083"/>
              <a:gd name="connsiteX6" fmla="*/ 0 w 12206514"/>
              <a:gd name="connsiteY6" fmla="*/ 3524854 h 4078083"/>
              <a:gd name="connsiteX7" fmla="*/ 0 w 12206514"/>
              <a:gd name="connsiteY7" fmla="*/ 0 h 4078083"/>
              <a:gd name="connsiteX0" fmla="*/ 0 w 12206514"/>
              <a:gd name="connsiteY0" fmla="*/ 0 h 4078083"/>
              <a:gd name="connsiteX1" fmla="*/ 12206514 w 12206514"/>
              <a:gd name="connsiteY1" fmla="*/ 0 h 4078083"/>
              <a:gd name="connsiteX2" fmla="*/ 12180388 w 12206514"/>
              <a:gd name="connsiteY2" fmla="*/ 3333267 h 4078083"/>
              <a:gd name="connsiteX3" fmla="*/ 9715863 w 12206514"/>
              <a:gd name="connsiteY3" fmla="*/ 4075612 h 4078083"/>
              <a:gd name="connsiteX4" fmla="*/ 4908731 w 12206514"/>
              <a:gd name="connsiteY4" fmla="*/ 3614058 h 4078083"/>
              <a:gd name="connsiteX5" fmla="*/ 1843314 w 12206514"/>
              <a:gd name="connsiteY5" fmla="*/ 3335385 h 4078083"/>
              <a:gd name="connsiteX6" fmla="*/ 0 w 12206514"/>
              <a:gd name="connsiteY6" fmla="*/ 3524854 h 4078083"/>
              <a:gd name="connsiteX7" fmla="*/ 0 w 12206514"/>
              <a:gd name="connsiteY7" fmla="*/ 0 h 4078083"/>
              <a:gd name="connsiteX0" fmla="*/ 0 w 12206514"/>
              <a:gd name="connsiteY0" fmla="*/ 0 h 4095314"/>
              <a:gd name="connsiteX1" fmla="*/ 12206514 w 12206514"/>
              <a:gd name="connsiteY1" fmla="*/ 0 h 4095314"/>
              <a:gd name="connsiteX2" fmla="*/ 12180388 w 12206514"/>
              <a:gd name="connsiteY2" fmla="*/ 3333267 h 4095314"/>
              <a:gd name="connsiteX3" fmla="*/ 9541691 w 12206514"/>
              <a:gd name="connsiteY3" fmla="*/ 4093030 h 4095314"/>
              <a:gd name="connsiteX4" fmla="*/ 4908731 w 12206514"/>
              <a:gd name="connsiteY4" fmla="*/ 3614058 h 4095314"/>
              <a:gd name="connsiteX5" fmla="*/ 1843314 w 12206514"/>
              <a:gd name="connsiteY5" fmla="*/ 3335385 h 4095314"/>
              <a:gd name="connsiteX6" fmla="*/ 0 w 12206514"/>
              <a:gd name="connsiteY6" fmla="*/ 3524854 h 4095314"/>
              <a:gd name="connsiteX7" fmla="*/ 0 w 12206514"/>
              <a:gd name="connsiteY7" fmla="*/ 0 h 4095314"/>
              <a:gd name="connsiteX0" fmla="*/ 0 w 12206514"/>
              <a:gd name="connsiteY0" fmla="*/ 0 h 4100551"/>
              <a:gd name="connsiteX1" fmla="*/ 12206514 w 12206514"/>
              <a:gd name="connsiteY1" fmla="*/ 0 h 4100551"/>
              <a:gd name="connsiteX2" fmla="*/ 12180388 w 12206514"/>
              <a:gd name="connsiteY2" fmla="*/ 3333267 h 4100551"/>
              <a:gd name="connsiteX3" fmla="*/ 9541691 w 12206514"/>
              <a:gd name="connsiteY3" fmla="*/ 4093030 h 4100551"/>
              <a:gd name="connsiteX4" fmla="*/ 4908731 w 12206514"/>
              <a:gd name="connsiteY4" fmla="*/ 3614058 h 4100551"/>
              <a:gd name="connsiteX5" fmla="*/ 1843314 w 12206514"/>
              <a:gd name="connsiteY5" fmla="*/ 3335385 h 4100551"/>
              <a:gd name="connsiteX6" fmla="*/ 0 w 12206514"/>
              <a:gd name="connsiteY6" fmla="*/ 3524854 h 4100551"/>
              <a:gd name="connsiteX7" fmla="*/ 0 w 12206514"/>
              <a:gd name="connsiteY7" fmla="*/ 0 h 4100551"/>
              <a:gd name="connsiteX0" fmla="*/ 0 w 12206514"/>
              <a:gd name="connsiteY0" fmla="*/ 0 h 4100551"/>
              <a:gd name="connsiteX1" fmla="*/ 12206514 w 12206514"/>
              <a:gd name="connsiteY1" fmla="*/ 0 h 4100551"/>
              <a:gd name="connsiteX2" fmla="*/ 12180388 w 12206514"/>
              <a:gd name="connsiteY2" fmla="*/ 3333267 h 4100551"/>
              <a:gd name="connsiteX3" fmla="*/ 9541691 w 12206514"/>
              <a:gd name="connsiteY3" fmla="*/ 4093030 h 4100551"/>
              <a:gd name="connsiteX4" fmla="*/ 4908731 w 12206514"/>
              <a:gd name="connsiteY4" fmla="*/ 3614058 h 4100551"/>
              <a:gd name="connsiteX5" fmla="*/ 1843314 w 12206514"/>
              <a:gd name="connsiteY5" fmla="*/ 3335385 h 4100551"/>
              <a:gd name="connsiteX6" fmla="*/ 0 w 12206514"/>
              <a:gd name="connsiteY6" fmla="*/ 3524854 h 4100551"/>
              <a:gd name="connsiteX7" fmla="*/ 0 w 12206514"/>
              <a:gd name="connsiteY7" fmla="*/ 0 h 4100551"/>
              <a:gd name="connsiteX0" fmla="*/ 0 w 12206514"/>
              <a:gd name="connsiteY0" fmla="*/ 0 h 4100551"/>
              <a:gd name="connsiteX1" fmla="*/ 12206514 w 12206514"/>
              <a:gd name="connsiteY1" fmla="*/ 0 h 4100551"/>
              <a:gd name="connsiteX2" fmla="*/ 12180388 w 12206514"/>
              <a:gd name="connsiteY2" fmla="*/ 3333267 h 4100551"/>
              <a:gd name="connsiteX3" fmla="*/ 9480731 w 12206514"/>
              <a:gd name="connsiteY3" fmla="*/ 4093030 h 4100551"/>
              <a:gd name="connsiteX4" fmla="*/ 4908731 w 12206514"/>
              <a:gd name="connsiteY4" fmla="*/ 3614058 h 4100551"/>
              <a:gd name="connsiteX5" fmla="*/ 1843314 w 12206514"/>
              <a:gd name="connsiteY5" fmla="*/ 3335385 h 4100551"/>
              <a:gd name="connsiteX6" fmla="*/ 0 w 12206514"/>
              <a:gd name="connsiteY6" fmla="*/ 3524854 h 4100551"/>
              <a:gd name="connsiteX7" fmla="*/ 0 w 12206514"/>
              <a:gd name="connsiteY7" fmla="*/ 0 h 4100551"/>
              <a:gd name="connsiteX0" fmla="*/ 0 w 12206514"/>
              <a:gd name="connsiteY0" fmla="*/ 0 h 4100551"/>
              <a:gd name="connsiteX1" fmla="*/ 12206514 w 12206514"/>
              <a:gd name="connsiteY1" fmla="*/ 0 h 4100551"/>
              <a:gd name="connsiteX2" fmla="*/ 12189718 w 12206514"/>
              <a:gd name="connsiteY2" fmla="*/ 3314606 h 4100551"/>
              <a:gd name="connsiteX3" fmla="*/ 9480731 w 12206514"/>
              <a:gd name="connsiteY3" fmla="*/ 4093030 h 4100551"/>
              <a:gd name="connsiteX4" fmla="*/ 4908731 w 12206514"/>
              <a:gd name="connsiteY4" fmla="*/ 3614058 h 4100551"/>
              <a:gd name="connsiteX5" fmla="*/ 1843314 w 12206514"/>
              <a:gd name="connsiteY5" fmla="*/ 3335385 h 4100551"/>
              <a:gd name="connsiteX6" fmla="*/ 0 w 12206514"/>
              <a:gd name="connsiteY6" fmla="*/ 3524854 h 4100551"/>
              <a:gd name="connsiteX7" fmla="*/ 0 w 12206514"/>
              <a:gd name="connsiteY7" fmla="*/ 0 h 4100551"/>
              <a:gd name="connsiteX0" fmla="*/ 0 w 12206514"/>
              <a:gd name="connsiteY0" fmla="*/ 0 h 4100551"/>
              <a:gd name="connsiteX1" fmla="*/ 12206514 w 12206514"/>
              <a:gd name="connsiteY1" fmla="*/ 0 h 4100551"/>
              <a:gd name="connsiteX2" fmla="*/ 12189718 w 12206514"/>
              <a:gd name="connsiteY2" fmla="*/ 3314606 h 4100551"/>
              <a:gd name="connsiteX3" fmla="*/ 9480731 w 12206514"/>
              <a:gd name="connsiteY3" fmla="*/ 4093030 h 4100551"/>
              <a:gd name="connsiteX4" fmla="*/ 4908731 w 12206514"/>
              <a:gd name="connsiteY4" fmla="*/ 3614058 h 4100551"/>
              <a:gd name="connsiteX5" fmla="*/ 1843314 w 12206514"/>
              <a:gd name="connsiteY5" fmla="*/ 3335385 h 4100551"/>
              <a:gd name="connsiteX6" fmla="*/ 0 w 12206514"/>
              <a:gd name="connsiteY6" fmla="*/ 3524854 h 4100551"/>
              <a:gd name="connsiteX7" fmla="*/ 0 w 12206514"/>
              <a:gd name="connsiteY7" fmla="*/ 0 h 4100551"/>
              <a:gd name="connsiteX0" fmla="*/ 0 w 12206514"/>
              <a:gd name="connsiteY0" fmla="*/ 0 h 4100551"/>
              <a:gd name="connsiteX1" fmla="*/ 12206514 w 12206514"/>
              <a:gd name="connsiteY1" fmla="*/ 0 h 4100551"/>
              <a:gd name="connsiteX2" fmla="*/ 12199049 w 12206514"/>
              <a:gd name="connsiteY2" fmla="*/ 3333267 h 4100551"/>
              <a:gd name="connsiteX3" fmla="*/ 9480731 w 12206514"/>
              <a:gd name="connsiteY3" fmla="*/ 4093030 h 4100551"/>
              <a:gd name="connsiteX4" fmla="*/ 4908731 w 12206514"/>
              <a:gd name="connsiteY4" fmla="*/ 3614058 h 4100551"/>
              <a:gd name="connsiteX5" fmla="*/ 1843314 w 12206514"/>
              <a:gd name="connsiteY5" fmla="*/ 3335385 h 4100551"/>
              <a:gd name="connsiteX6" fmla="*/ 0 w 12206514"/>
              <a:gd name="connsiteY6" fmla="*/ 3524854 h 4100551"/>
              <a:gd name="connsiteX7" fmla="*/ 0 w 12206514"/>
              <a:gd name="connsiteY7" fmla="*/ 0 h 410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6514" h="4100551">
                <a:moveTo>
                  <a:pt x="0" y="0"/>
                </a:moveTo>
                <a:lnTo>
                  <a:pt x="12206514" y="0"/>
                </a:lnTo>
                <a:cubicBezTo>
                  <a:pt x="12200915" y="1104869"/>
                  <a:pt x="12204648" y="2228398"/>
                  <a:pt x="12199049" y="3333267"/>
                </a:cubicBezTo>
                <a:cubicBezTo>
                  <a:pt x="11386249" y="3847778"/>
                  <a:pt x="10441576" y="3970405"/>
                  <a:pt x="9480731" y="4093030"/>
                </a:cubicBezTo>
                <a:cubicBezTo>
                  <a:pt x="8049622" y="4145282"/>
                  <a:pt x="6392091" y="3918858"/>
                  <a:pt x="4908731" y="3614058"/>
                </a:cubicBezTo>
                <a:cubicBezTo>
                  <a:pt x="3389085" y="3348446"/>
                  <a:pt x="2905276" y="3331385"/>
                  <a:pt x="1843314" y="3335385"/>
                </a:cubicBezTo>
                <a:cubicBezTo>
                  <a:pt x="476553" y="3452598"/>
                  <a:pt x="717974" y="3415996"/>
                  <a:pt x="0" y="3524854"/>
                </a:cubicBez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6" name="矩形 5"/>
          <p:cNvSpPr/>
          <p:nvPr/>
        </p:nvSpPr>
        <p:spPr>
          <a:xfrm>
            <a:off x="-14178" y="3694784"/>
            <a:ext cx="6694627" cy="870857"/>
          </a:xfrm>
          <a:custGeom>
            <a:avLst/>
            <a:gdLst>
              <a:gd name="connsiteX0" fmla="*/ 0 w 6582843"/>
              <a:gd name="connsiteY0" fmla="*/ 0 h 623578"/>
              <a:gd name="connsiteX1" fmla="*/ 6582843 w 6582843"/>
              <a:gd name="connsiteY1" fmla="*/ 0 h 623578"/>
              <a:gd name="connsiteX2" fmla="*/ 6582843 w 6582843"/>
              <a:gd name="connsiteY2" fmla="*/ 623578 h 623578"/>
              <a:gd name="connsiteX3" fmla="*/ 0 w 6582843"/>
              <a:gd name="connsiteY3" fmla="*/ 623578 h 623578"/>
              <a:gd name="connsiteX4" fmla="*/ 0 w 6582843"/>
              <a:gd name="connsiteY4" fmla="*/ 0 h 623578"/>
              <a:gd name="connsiteX0" fmla="*/ 0 w 6582843"/>
              <a:gd name="connsiteY0" fmla="*/ 207148 h 830726"/>
              <a:gd name="connsiteX1" fmla="*/ 1460759 w 6582843"/>
              <a:gd name="connsiteY1" fmla="*/ 0 h 830726"/>
              <a:gd name="connsiteX2" fmla="*/ 6582843 w 6582843"/>
              <a:gd name="connsiteY2" fmla="*/ 207148 h 830726"/>
              <a:gd name="connsiteX3" fmla="*/ 6582843 w 6582843"/>
              <a:gd name="connsiteY3" fmla="*/ 830726 h 830726"/>
              <a:gd name="connsiteX4" fmla="*/ 0 w 6582843"/>
              <a:gd name="connsiteY4" fmla="*/ 830726 h 830726"/>
              <a:gd name="connsiteX5" fmla="*/ 0 w 6582843"/>
              <a:gd name="connsiteY5" fmla="*/ 207148 h 830726"/>
              <a:gd name="connsiteX0" fmla="*/ 0 w 6582843"/>
              <a:gd name="connsiteY0" fmla="*/ 207148 h 830726"/>
              <a:gd name="connsiteX1" fmla="*/ 1460759 w 6582843"/>
              <a:gd name="connsiteY1" fmla="*/ 0 h 830726"/>
              <a:gd name="connsiteX2" fmla="*/ 6582843 w 6582843"/>
              <a:gd name="connsiteY2" fmla="*/ 207148 h 830726"/>
              <a:gd name="connsiteX3" fmla="*/ 6582843 w 6582843"/>
              <a:gd name="connsiteY3" fmla="*/ 830726 h 830726"/>
              <a:gd name="connsiteX4" fmla="*/ 0 w 6582843"/>
              <a:gd name="connsiteY4" fmla="*/ 830726 h 830726"/>
              <a:gd name="connsiteX5" fmla="*/ 0 w 6582843"/>
              <a:gd name="connsiteY5" fmla="*/ 207148 h 830726"/>
              <a:gd name="connsiteX0" fmla="*/ 0 w 6582843"/>
              <a:gd name="connsiteY0" fmla="*/ 207148 h 830726"/>
              <a:gd name="connsiteX1" fmla="*/ 1460759 w 6582843"/>
              <a:gd name="connsiteY1" fmla="*/ 0 h 830726"/>
              <a:gd name="connsiteX2" fmla="*/ 3532155 w 6582843"/>
              <a:gd name="connsiteY2" fmla="*/ 279918 h 830726"/>
              <a:gd name="connsiteX3" fmla="*/ 6582843 w 6582843"/>
              <a:gd name="connsiteY3" fmla="*/ 207148 h 830726"/>
              <a:gd name="connsiteX4" fmla="*/ 6582843 w 6582843"/>
              <a:gd name="connsiteY4" fmla="*/ 830726 h 830726"/>
              <a:gd name="connsiteX5" fmla="*/ 0 w 6582843"/>
              <a:gd name="connsiteY5" fmla="*/ 830726 h 830726"/>
              <a:gd name="connsiteX6" fmla="*/ 0 w 6582843"/>
              <a:gd name="connsiteY6" fmla="*/ 207148 h 830726"/>
              <a:gd name="connsiteX0" fmla="*/ 0 w 6582843"/>
              <a:gd name="connsiteY0" fmla="*/ 207148 h 830726"/>
              <a:gd name="connsiteX1" fmla="*/ 1460759 w 6582843"/>
              <a:gd name="connsiteY1" fmla="*/ 0 h 830726"/>
              <a:gd name="connsiteX2" fmla="*/ 3448179 w 6582843"/>
              <a:gd name="connsiteY2" fmla="*/ 111967 h 830726"/>
              <a:gd name="connsiteX3" fmla="*/ 6582843 w 6582843"/>
              <a:gd name="connsiteY3" fmla="*/ 207148 h 830726"/>
              <a:gd name="connsiteX4" fmla="*/ 6582843 w 6582843"/>
              <a:gd name="connsiteY4" fmla="*/ 830726 h 830726"/>
              <a:gd name="connsiteX5" fmla="*/ 0 w 6582843"/>
              <a:gd name="connsiteY5" fmla="*/ 830726 h 830726"/>
              <a:gd name="connsiteX6" fmla="*/ 0 w 6582843"/>
              <a:gd name="connsiteY6" fmla="*/ 207148 h 830726"/>
              <a:gd name="connsiteX0" fmla="*/ 0 w 6582843"/>
              <a:gd name="connsiteY0" fmla="*/ 207148 h 830726"/>
              <a:gd name="connsiteX1" fmla="*/ 1460759 w 6582843"/>
              <a:gd name="connsiteY1" fmla="*/ 0 h 830726"/>
              <a:gd name="connsiteX2" fmla="*/ 3448179 w 6582843"/>
              <a:gd name="connsiteY2" fmla="*/ 111967 h 830726"/>
              <a:gd name="connsiteX3" fmla="*/ 6582843 w 6582843"/>
              <a:gd name="connsiteY3" fmla="*/ 207148 h 830726"/>
              <a:gd name="connsiteX4" fmla="*/ 6582843 w 6582843"/>
              <a:gd name="connsiteY4" fmla="*/ 830726 h 830726"/>
              <a:gd name="connsiteX5" fmla="*/ 0 w 6582843"/>
              <a:gd name="connsiteY5" fmla="*/ 830726 h 830726"/>
              <a:gd name="connsiteX6" fmla="*/ 0 w 6582843"/>
              <a:gd name="connsiteY6" fmla="*/ 207148 h 830726"/>
              <a:gd name="connsiteX0" fmla="*/ 0 w 6582843"/>
              <a:gd name="connsiteY0" fmla="*/ 207148 h 830726"/>
              <a:gd name="connsiteX1" fmla="*/ 1460759 w 6582843"/>
              <a:gd name="connsiteY1" fmla="*/ 0 h 830726"/>
              <a:gd name="connsiteX2" fmla="*/ 3448179 w 6582843"/>
              <a:gd name="connsiteY2" fmla="*/ 111967 h 830726"/>
              <a:gd name="connsiteX3" fmla="*/ 6582843 w 6582843"/>
              <a:gd name="connsiteY3" fmla="*/ 207148 h 830726"/>
              <a:gd name="connsiteX4" fmla="*/ 6582843 w 6582843"/>
              <a:gd name="connsiteY4" fmla="*/ 830726 h 830726"/>
              <a:gd name="connsiteX5" fmla="*/ 0 w 6582843"/>
              <a:gd name="connsiteY5" fmla="*/ 830726 h 830726"/>
              <a:gd name="connsiteX6" fmla="*/ 0 w 6582843"/>
              <a:gd name="connsiteY6" fmla="*/ 207148 h 830726"/>
              <a:gd name="connsiteX0" fmla="*/ 0 w 6582843"/>
              <a:gd name="connsiteY0" fmla="*/ 208965 h 832543"/>
              <a:gd name="connsiteX1" fmla="*/ 1460759 w 6582843"/>
              <a:gd name="connsiteY1" fmla="*/ 1817 h 832543"/>
              <a:gd name="connsiteX2" fmla="*/ 3448179 w 6582843"/>
              <a:gd name="connsiteY2" fmla="*/ 113784 h 832543"/>
              <a:gd name="connsiteX3" fmla="*/ 6582843 w 6582843"/>
              <a:gd name="connsiteY3" fmla="*/ 208965 h 832543"/>
              <a:gd name="connsiteX4" fmla="*/ 6582843 w 6582843"/>
              <a:gd name="connsiteY4" fmla="*/ 832543 h 832543"/>
              <a:gd name="connsiteX5" fmla="*/ 0 w 6582843"/>
              <a:gd name="connsiteY5" fmla="*/ 832543 h 832543"/>
              <a:gd name="connsiteX6" fmla="*/ 0 w 6582843"/>
              <a:gd name="connsiteY6" fmla="*/ 208965 h 832543"/>
              <a:gd name="connsiteX0" fmla="*/ 0 w 6582843"/>
              <a:gd name="connsiteY0" fmla="*/ 207712 h 831290"/>
              <a:gd name="connsiteX1" fmla="*/ 1460759 w 6582843"/>
              <a:gd name="connsiteY1" fmla="*/ 564 h 831290"/>
              <a:gd name="connsiteX2" fmla="*/ 3448179 w 6582843"/>
              <a:gd name="connsiteY2" fmla="*/ 112531 h 831290"/>
              <a:gd name="connsiteX3" fmla="*/ 6582843 w 6582843"/>
              <a:gd name="connsiteY3" fmla="*/ 207712 h 831290"/>
              <a:gd name="connsiteX4" fmla="*/ 6582843 w 6582843"/>
              <a:gd name="connsiteY4" fmla="*/ 831290 h 831290"/>
              <a:gd name="connsiteX5" fmla="*/ 0 w 6582843"/>
              <a:gd name="connsiteY5" fmla="*/ 831290 h 831290"/>
              <a:gd name="connsiteX6" fmla="*/ 0 w 6582843"/>
              <a:gd name="connsiteY6" fmla="*/ 207712 h 831290"/>
              <a:gd name="connsiteX0" fmla="*/ 0 w 6582843"/>
              <a:gd name="connsiteY0" fmla="*/ 207712 h 831290"/>
              <a:gd name="connsiteX1" fmla="*/ 1460759 w 6582843"/>
              <a:gd name="connsiteY1" fmla="*/ 564 h 831290"/>
              <a:gd name="connsiteX2" fmla="*/ 3448179 w 6582843"/>
              <a:gd name="connsiteY2" fmla="*/ 112531 h 831290"/>
              <a:gd name="connsiteX3" fmla="*/ 6582843 w 6582843"/>
              <a:gd name="connsiteY3" fmla="*/ 207712 h 831290"/>
              <a:gd name="connsiteX4" fmla="*/ 6582843 w 6582843"/>
              <a:gd name="connsiteY4" fmla="*/ 831290 h 831290"/>
              <a:gd name="connsiteX5" fmla="*/ 0 w 6582843"/>
              <a:gd name="connsiteY5" fmla="*/ 831290 h 831290"/>
              <a:gd name="connsiteX6" fmla="*/ 0 w 6582843"/>
              <a:gd name="connsiteY6" fmla="*/ 207712 h 831290"/>
              <a:gd name="connsiteX0" fmla="*/ 0 w 6582843"/>
              <a:gd name="connsiteY0" fmla="*/ 207712 h 831290"/>
              <a:gd name="connsiteX1" fmla="*/ 1460759 w 6582843"/>
              <a:gd name="connsiteY1" fmla="*/ 564 h 831290"/>
              <a:gd name="connsiteX2" fmla="*/ 3448179 w 6582843"/>
              <a:gd name="connsiteY2" fmla="*/ 112531 h 831290"/>
              <a:gd name="connsiteX3" fmla="*/ 6582843 w 6582843"/>
              <a:gd name="connsiteY3" fmla="*/ 207712 h 831290"/>
              <a:gd name="connsiteX4" fmla="*/ 6582843 w 6582843"/>
              <a:gd name="connsiteY4" fmla="*/ 831290 h 831290"/>
              <a:gd name="connsiteX5" fmla="*/ 0 w 6582843"/>
              <a:gd name="connsiteY5" fmla="*/ 831290 h 831290"/>
              <a:gd name="connsiteX6" fmla="*/ 0 w 6582843"/>
              <a:gd name="connsiteY6" fmla="*/ 207712 h 831290"/>
              <a:gd name="connsiteX0" fmla="*/ 0 w 6582843"/>
              <a:gd name="connsiteY0" fmla="*/ 207712 h 831290"/>
              <a:gd name="connsiteX1" fmla="*/ 1460759 w 6582843"/>
              <a:gd name="connsiteY1" fmla="*/ 564 h 831290"/>
              <a:gd name="connsiteX2" fmla="*/ 3448179 w 6582843"/>
              <a:gd name="connsiteY2" fmla="*/ 112531 h 831290"/>
              <a:gd name="connsiteX3" fmla="*/ 6582843 w 6582843"/>
              <a:gd name="connsiteY3" fmla="*/ 207712 h 831290"/>
              <a:gd name="connsiteX4" fmla="*/ 6582843 w 6582843"/>
              <a:gd name="connsiteY4" fmla="*/ 831290 h 831290"/>
              <a:gd name="connsiteX5" fmla="*/ 0 w 6582843"/>
              <a:gd name="connsiteY5" fmla="*/ 831290 h 831290"/>
              <a:gd name="connsiteX6" fmla="*/ 0 w 6582843"/>
              <a:gd name="connsiteY6" fmla="*/ 207712 h 831290"/>
              <a:gd name="connsiteX0" fmla="*/ 0 w 6582843"/>
              <a:gd name="connsiteY0" fmla="*/ 207712 h 831290"/>
              <a:gd name="connsiteX1" fmla="*/ 1460759 w 6582843"/>
              <a:gd name="connsiteY1" fmla="*/ 564 h 831290"/>
              <a:gd name="connsiteX2" fmla="*/ 3448179 w 6582843"/>
              <a:gd name="connsiteY2" fmla="*/ 112531 h 831290"/>
              <a:gd name="connsiteX3" fmla="*/ 6125643 w 6582843"/>
              <a:gd name="connsiteY3" fmla="*/ 562275 h 831290"/>
              <a:gd name="connsiteX4" fmla="*/ 6582843 w 6582843"/>
              <a:gd name="connsiteY4" fmla="*/ 831290 h 831290"/>
              <a:gd name="connsiteX5" fmla="*/ 0 w 6582843"/>
              <a:gd name="connsiteY5" fmla="*/ 831290 h 831290"/>
              <a:gd name="connsiteX6" fmla="*/ 0 w 6582843"/>
              <a:gd name="connsiteY6" fmla="*/ 207712 h 831290"/>
              <a:gd name="connsiteX0" fmla="*/ 0 w 6582843"/>
              <a:gd name="connsiteY0" fmla="*/ 207712 h 831290"/>
              <a:gd name="connsiteX1" fmla="*/ 1460759 w 6582843"/>
              <a:gd name="connsiteY1" fmla="*/ 564 h 831290"/>
              <a:gd name="connsiteX2" fmla="*/ 3448179 w 6582843"/>
              <a:gd name="connsiteY2" fmla="*/ 112531 h 831290"/>
              <a:gd name="connsiteX3" fmla="*/ 5873717 w 6582843"/>
              <a:gd name="connsiteY3" fmla="*/ 618259 h 831290"/>
              <a:gd name="connsiteX4" fmla="*/ 6582843 w 6582843"/>
              <a:gd name="connsiteY4" fmla="*/ 831290 h 831290"/>
              <a:gd name="connsiteX5" fmla="*/ 0 w 6582843"/>
              <a:gd name="connsiteY5" fmla="*/ 831290 h 831290"/>
              <a:gd name="connsiteX6" fmla="*/ 0 w 6582843"/>
              <a:gd name="connsiteY6" fmla="*/ 207712 h 831290"/>
              <a:gd name="connsiteX0" fmla="*/ 0 w 6582843"/>
              <a:gd name="connsiteY0" fmla="*/ 207712 h 831290"/>
              <a:gd name="connsiteX1" fmla="*/ 1460759 w 6582843"/>
              <a:gd name="connsiteY1" fmla="*/ 564 h 831290"/>
              <a:gd name="connsiteX2" fmla="*/ 3448179 w 6582843"/>
              <a:gd name="connsiteY2" fmla="*/ 112531 h 831290"/>
              <a:gd name="connsiteX3" fmla="*/ 5855056 w 6582843"/>
              <a:gd name="connsiteY3" fmla="*/ 571606 h 831290"/>
              <a:gd name="connsiteX4" fmla="*/ 6582843 w 6582843"/>
              <a:gd name="connsiteY4" fmla="*/ 831290 h 831290"/>
              <a:gd name="connsiteX5" fmla="*/ 0 w 6582843"/>
              <a:gd name="connsiteY5" fmla="*/ 831290 h 831290"/>
              <a:gd name="connsiteX6" fmla="*/ 0 w 6582843"/>
              <a:gd name="connsiteY6" fmla="*/ 207712 h 831290"/>
              <a:gd name="connsiteX0" fmla="*/ 0 w 6694811"/>
              <a:gd name="connsiteY0" fmla="*/ 207712 h 831290"/>
              <a:gd name="connsiteX1" fmla="*/ 1460759 w 6694811"/>
              <a:gd name="connsiteY1" fmla="*/ 564 h 831290"/>
              <a:gd name="connsiteX2" fmla="*/ 3448179 w 6694811"/>
              <a:gd name="connsiteY2" fmla="*/ 112531 h 831290"/>
              <a:gd name="connsiteX3" fmla="*/ 5855056 w 6694811"/>
              <a:gd name="connsiteY3" fmla="*/ 571606 h 831290"/>
              <a:gd name="connsiteX4" fmla="*/ 6694811 w 6694811"/>
              <a:gd name="connsiteY4" fmla="*/ 775307 h 831290"/>
              <a:gd name="connsiteX5" fmla="*/ 0 w 6694811"/>
              <a:gd name="connsiteY5" fmla="*/ 831290 h 831290"/>
              <a:gd name="connsiteX6" fmla="*/ 0 w 6694811"/>
              <a:gd name="connsiteY6" fmla="*/ 207712 h 831290"/>
              <a:gd name="connsiteX0" fmla="*/ 0 w 6694811"/>
              <a:gd name="connsiteY0" fmla="*/ 207712 h 831290"/>
              <a:gd name="connsiteX1" fmla="*/ 1460759 w 6694811"/>
              <a:gd name="connsiteY1" fmla="*/ 564 h 831290"/>
              <a:gd name="connsiteX2" fmla="*/ 3448179 w 6694811"/>
              <a:gd name="connsiteY2" fmla="*/ 112531 h 831290"/>
              <a:gd name="connsiteX3" fmla="*/ 5855056 w 6694811"/>
              <a:gd name="connsiteY3" fmla="*/ 571606 h 831290"/>
              <a:gd name="connsiteX4" fmla="*/ 6694811 w 6694811"/>
              <a:gd name="connsiteY4" fmla="*/ 775307 h 831290"/>
              <a:gd name="connsiteX5" fmla="*/ 0 w 6694811"/>
              <a:gd name="connsiteY5" fmla="*/ 831290 h 831290"/>
              <a:gd name="connsiteX6" fmla="*/ 0 w 6694811"/>
              <a:gd name="connsiteY6" fmla="*/ 207712 h 831290"/>
              <a:gd name="connsiteX0" fmla="*/ 0 w 6694811"/>
              <a:gd name="connsiteY0" fmla="*/ 207712 h 831290"/>
              <a:gd name="connsiteX1" fmla="*/ 1460759 w 6694811"/>
              <a:gd name="connsiteY1" fmla="*/ 564 h 831290"/>
              <a:gd name="connsiteX2" fmla="*/ 3448179 w 6694811"/>
              <a:gd name="connsiteY2" fmla="*/ 112531 h 831290"/>
              <a:gd name="connsiteX3" fmla="*/ 5855056 w 6694811"/>
              <a:gd name="connsiteY3" fmla="*/ 571606 h 831290"/>
              <a:gd name="connsiteX4" fmla="*/ 6694811 w 6694811"/>
              <a:gd name="connsiteY4" fmla="*/ 775307 h 831290"/>
              <a:gd name="connsiteX5" fmla="*/ 0 w 6694811"/>
              <a:gd name="connsiteY5" fmla="*/ 831290 h 831290"/>
              <a:gd name="connsiteX6" fmla="*/ 0 w 6694811"/>
              <a:gd name="connsiteY6" fmla="*/ 207712 h 831290"/>
              <a:gd name="connsiteX0" fmla="*/ 0 w 6694811"/>
              <a:gd name="connsiteY0" fmla="*/ 207712 h 831290"/>
              <a:gd name="connsiteX1" fmla="*/ 1460759 w 6694811"/>
              <a:gd name="connsiteY1" fmla="*/ 564 h 831290"/>
              <a:gd name="connsiteX2" fmla="*/ 3448179 w 6694811"/>
              <a:gd name="connsiteY2" fmla="*/ 112531 h 831290"/>
              <a:gd name="connsiteX3" fmla="*/ 5855056 w 6694811"/>
              <a:gd name="connsiteY3" fmla="*/ 571606 h 831290"/>
              <a:gd name="connsiteX4" fmla="*/ 6694811 w 6694811"/>
              <a:gd name="connsiteY4" fmla="*/ 775307 h 831290"/>
              <a:gd name="connsiteX5" fmla="*/ 0 w 6694811"/>
              <a:gd name="connsiteY5" fmla="*/ 831290 h 831290"/>
              <a:gd name="connsiteX6" fmla="*/ 0 w 6694811"/>
              <a:gd name="connsiteY6" fmla="*/ 207712 h 831290"/>
              <a:gd name="connsiteX0" fmla="*/ 0 w 6694811"/>
              <a:gd name="connsiteY0" fmla="*/ 207712 h 831290"/>
              <a:gd name="connsiteX1" fmla="*/ 1460759 w 6694811"/>
              <a:gd name="connsiteY1" fmla="*/ 564 h 831290"/>
              <a:gd name="connsiteX2" fmla="*/ 3448179 w 6694811"/>
              <a:gd name="connsiteY2" fmla="*/ 112531 h 831290"/>
              <a:gd name="connsiteX3" fmla="*/ 5855056 w 6694811"/>
              <a:gd name="connsiteY3" fmla="*/ 571606 h 831290"/>
              <a:gd name="connsiteX4" fmla="*/ 6694811 w 6694811"/>
              <a:gd name="connsiteY4" fmla="*/ 775307 h 831290"/>
              <a:gd name="connsiteX5" fmla="*/ 1936620 w 6694811"/>
              <a:gd name="connsiteY5" fmla="*/ 616384 h 831290"/>
              <a:gd name="connsiteX6" fmla="*/ 0 w 6694811"/>
              <a:gd name="connsiteY6" fmla="*/ 831290 h 831290"/>
              <a:gd name="connsiteX7" fmla="*/ 0 w 6694811"/>
              <a:gd name="connsiteY7" fmla="*/ 207712 h 831290"/>
              <a:gd name="connsiteX0" fmla="*/ 0 w 6694811"/>
              <a:gd name="connsiteY0" fmla="*/ 207712 h 776202"/>
              <a:gd name="connsiteX1" fmla="*/ 1460759 w 6694811"/>
              <a:gd name="connsiteY1" fmla="*/ 564 h 776202"/>
              <a:gd name="connsiteX2" fmla="*/ 3448179 w 6694811"/>
              <a:gd name="connsiteY2" fmla="*/ 112531 h 776202"/>
              <a:gd name="connsiteX3" fmla="*/ 5855056 w 6694811"/>
              <a:gd name="connsiteY3" fmla="*/ 571606 h 776202"/>
              <a:gd name="connsiteX4" fmla="*/ 6694811 w 6694811"/>
              <a:gd name="connsiteY4" fmla="*/ 775307 h 776202"/>
              <a:gd name="connsiteX5" fmla="*/ 1936620 w 6694811"/>
              <a:gd name="connsiteY5" fmla="*/ 616384 h 776202"/>
              <a:gd name="connsiteX6" fmla="*/ 0 w 6694811"/>
              <a:gd name="connsiteY6" fmla="*/ 626017 h 776202"/>
              <a:gd name="connsiteX7" fmla="*/ 0 w 6694811"/>
              <a:gd name="connsiteY7" fmla="*/ 207712 h 776202"/>
              <a:gd name="connsiteX0" fmla="*/ 0 w 6694811"/>
              <a:gd name="connsiteY0" fmla="*/ 207712 h 776202"/>
              <a:gd name="connsiteX1" fmla="*/ 1460759 w 6694811"/>
              <a:gd name="connsiteY1" fmla="*/ 564 h 776202"/>
              <a:gd name="connsiteX2" fmla="*/ 3448179 w 6694811"/>
              <a:gd name="connsiteY2" fmla="*/ 112531 h 776202"/>
              <a:gd name="connsiteX3" fmla="*/ 5855056 w 6694811"/>
              <a:gd name="connsiteY3" fmla="*/ 571606 h 776202"/>
              <a:gd name="connsiteX4" fmla="*/ 6694811 w 6694811"/>
              <a:gd name="connsiteY4" fmla="*/ 775307 h 776202"/>
              <a:gd name="connsiteX5" fmla="*/ 1936620 w 6694811"/>
              <a:gd name="connsiteY5" fmla="*/ 616384 h 776202"/>
              <a:gd name="connsiteX6" fmla="*/ 9330 w 6694811"/>
              <a:gd name="connsiteY6" fmla="*/ 523380 h 776202"/>
              <a:gd name="connsiteX7" fmla="*/ 0 w 6694811"/>
              <a:gd name="connsiteY7" fmla="*/ 207712 h 776202"/>
              <a:gd name="connsiteX0" fmla="*/ 9331 w 6704142"/>
              <a:gd name="connsiteY0" fmla="*/ 207712 h 776202"/>
              <a:gd name="connsiteX1" fmla="*/ 1470090 w 6704142"/>
              <a:gd name="connsiteY1" fmla="*/ 564 h 776202"/>
              <a:gd name="connsiteX2" fmla="*/ 3457510 w 6704142"/>
              <a:gd name="connsiteY2" fmla="*/ 112531 h 776202"/>
              <a:gd name="connsiteX3" fmla="*/ 5864387 w 6704142"/>
              <a:gd name="connsiteY3" fmla="*/ 571606 h 776202"/>
              <a:gd name="connsiteX4" fmla="*/ 6704142 w 6704142"/>
              <a:gd name="connsiteY4" fmla="*/ 775307 h 776202"/>
              <a:gd name="connsiteX5" fmla="*/ 1945951 w 6704142"/>
              <a:gd name="connsiteY5" fmla="*/ 616384 h 776202"/>
              <a:gd name="connsiteX6" fmla="*/ 0 w 6704142"/>
              <a:gd name="connsiteY6" fmla="*/ 570033 h 776202"/>
              <a:gd name="connsiteX7" fmla="*/ 9331 w 6704142"/>
              <a:gd name="connsiteY7" fmla="*/ 207712 h 776202"/>
              <a:gd name="connsiteX0" fmla="*/ 0 w 6694811"/>
              <a:gd name="connsiteY0" fmla="*/ 207712 h 776202"/>
              <a:gd name="connsiteX1" fmla="*/ 1460759 w 6694811"/>
              <a:gd name="connsiteY1" fmla="*/ 564 h 776202"/>
              <a:gd name="connsiteX2" fmla="*/ 3448179 w 6694811"/>
              <a:gd name="connsiteY2" fmla="*/ 112531 h 776202"/>
              <a:gd name="connsiteX3" fmla="*/ 5855056 w 6694811"/>
              <a:gd name="connsiteY3" fmla="*/ 571606 h 776202"/>
              <a:gd name="connsiteX4" fmla="*/ 6694811 w 6694811"/>
              <a:gd name="connsiteY4" fmla="*/ 775307 h 776202"/>
              <a:gd name="connsiteX5" fmla="*/ 1936620 w 6694811"/>
              <a:gd name="connsiteY5" fmla="*/ 616384 h 776202"/>
              <a:gd name="connsiteX6" fmla="*/ 0 w 6694811"/>
              <a:gd name="connsiteY6" fmla="*/ 588695 h 776202"/>
              <a:gd name="connsiteX7" fmla="*/ 0 w 6694811"/>
              <a:gd name="connsiteY7" fmla="*/ 207712 h 776202"/>
              <a:gd name="connsiteX0" fmla="*/ 0 w 6694811"/>
              <a:gd name="connsiteY0" fmla="*/ 207712 h 776202"/>
              <a:gd name="connsiteX1" fmla="*/ 1460759 w 6694811"/>
              <a:gd name="connsiteY1" fmla="*/ 564 h 776202"/>
              <a:gd name="connsiteX2" fmla="*/ 3448179 w 6694811"/>
              <a:gd name="connsiteY2" fmla="*/ 112531 h 776202"/>
              <a:gd name="connsiteX3" fmla="*/ 5855056 w 6694811"/>
              <a:gd name="connsiteY3" fmla="*/ 571606 h 776202"/>
              <a:gd name="connsiteX4" fmla="*/ 6694811 w 6694811"/>
              <a:gd name="connsiteY4" fmla="*/ 775307 h 776202"/>
              <a:gd name="connsiteX5" fmla="*/ 1936620 w 6694811"/>
              <a:gd name="connsiteY5" fmla="*/ 616384 h 776202"/>
              <a:gd name="connsiteX6" fmla="*/ 0 w 6694811"/>
              <a:gd name="connsiteY6" fmla="*/ 588695 h 776202"/>
              <a:gd name="connsiteX7" fmla="*/ 0 w 6694811"/>
              <a:gd name="connsiteY7" fmla="*/ 207712 h 776202"/>
              <a:gd name="connsiteX0" fmla="*/ 0 w 6694811"/>
              <a:gd name="connsiteY0" fmla="*/ 207712 h 776202"/>
              <a:gd name="connsiteX1" fmla="*/ 1460759 w 6694811"/>
              <a:gd name="connsiteY1" fmla="*/ 564 h 776202"/>
              <a:gd name="connsiteX2" fmla="*/ 3448179 w 6694811"/>
              <a:gd name="connsiteY2" fmla="*/ 112531 h 776202"/>
              <a:gd name="connsiteX3" fmla="*/ 5855056 w 6694811"/>
              <a:gd name="connsiteY3" fmla="*/ 571606 h 776202"/>
              <a:gd name="connsiteX4" fmla="*/ 6694811 w 6694811"/>
              <a:gd name="connsiteY4" fmla="*/ 775307 h 776202"/>
              <a:gd name="connsiteX5" fmla="*/ 1936620 w 6694811"/>
              <a:gd name="connsiteY5" fmla="*/ 616384 h 776202"/>
              <a:gd name="connsiteX6" fmla="*/ 0 w 6694811"/>
              <a:gd name="connsiteY6" fmla="*/ 588695 h 776202"/>
              <a:gd name="connsiteX7" fmla="*/ 0 w 6694811"/>
              <a:gd name="connsiteY7" fmla="*/ 207712 h 776202"/>
              <a:gd name="connsiteX0" fmla="*/ 0 w 6694811"/>
              <a:gd name="connsiteY0" fmla="*/ 207712 h 775898"/>
              <a:gd name="connsiteX1" fmla="*/ 1460759 w 6694811"/>
              <a:gd name="connsiteY1" fmla="*/ 564 h 775898"/>
              <a:gd name="connsiteX2" fmla="*/ 3448179 w 6694811"/>
              <a:gd name="connsiteY2" fmla="*/ 112531 h 775898"/>
              <a:gd name="connsiteX3" fmla="*/ 5855056 w 6694811"/>
              <a:gd name="connsiteY3" fmla="*/ 571606 h 775898"/>
              <a:gd name="connsiteX4" fmla="*/ 6694811 w 6694811"/>
              <a:gd name="connsiteY4" fmla="*/ 775307 h 775898"/>
              <a:gd name="connsiteX5" fmla="*/ 2384489 w 6694811"/>
              <a:gd name="connsiteY5" fmla="*/ 513748 h 775898"/>
              <a:gd name="connsiteX6" fmla="*/ 0 w 6694811"/>
              <a:gd name="connsiteY6" fmla="*/ 588695 h 775898"/>
              <a:gd name="connsiteX7" fmla="*/ 0 w 6694811"/>
              <a:gd name="connsiteY7" fmla="*/ 207712 h 775898"/>
              <a:gd name="connsiteX0" fmla="*/ 0 w 6694811"/>
              <a:gd name="connsiteY0" fmla="*/ 207712 h 775748"/>
              <a:gd name="connsiteX1" fmla="*/ 1460759 w 6694811"/>
              <a:gd name="connsiteY1" fmla="*/ 564 h 775748"/>
              <a:gd name="connsiteX2" fmla="*/ 3448179 w 6694811"/>
              <a:gd name="connsiteY2" fmla="*/ 112531 h 775748"/>
              <a:gd name="connsiteX3" fmla="*/ 5855056 w 6694811"/>
              <a:gd name="connsiteY3" fmla="*/ 571606 h 775748"/>
              <a:gd name="connsiteX4" fmla="*/ 6694811 w 6694811"/>
              <a:gd name="connsiteY4" fmla="*/ 775307 h 775748"/>
              <a:gd name="connsiteX5" fmla="*/ 2440473 w 6694811"/>
              <a:gd name="connsiteY5" fmla="*/ 411111 h 775748"/>
              <a:gd name="connsiteX6" fmla="*/ 0 w 6694811"/>
              <a:gd name="connsiteY6" fmla="*/ 588695 h 775748"/>
              <a:gd name="connsiteX7" fmla="*/ 0 w 6694811"/>
              <a:gd name="connsiteY7" fmla="*/ 207712 h 775748"/>
              <a:gd name="connsiteX0" fmla="*/ 0 w 6694811"/>
              <a:gd name="connsiteY0" fmla="*/ 207712 h 775703"/>
              <a:gd name="connsiteX1" fmla="*/ 1460759 w 6694811"/>
              <a:gd name="connsiteY1" fmla="*/ 564 h 775703"/>
              <a:gd name="connsiteX2" fmla="*/ 3448179 w 6694811"/>
              <a:gd name="connsiteY2" fmla="*/ 112531 h 775703"/>
              <a:gd name="connsiteX3" fmla="*/ 5855056 w 6694811"/>
              <a:gd name="connsiteY3" fmla="*/ 571606 h 775703"/>
              <a:gd name="connsiteX4" fmla="*/ 6694811 w 6694811"/>
              <a:gd name="connsiteY4" fmla="*/ 775307 h 775703"/>
              <a:gd name="connsiteX5" fmla="*/ 2440473 w 6694811"/>
              <a:gd name="connsiteY5" fmla="*/ 364458 h 775703"/>
              <a:gd name="connsiteX6" fmla="*/ 0 w 6694811"/>
              <a:gd name="connsiteY6" fmla="*/ 588695 h 775703"/>
              <a:gd name="connsiteX7" fmla="*/ 0 w 6694811"/>
              <a:gd name="connsiteY7" fmla="*/ 207712 h 775703"/>
              <a:gd name="connsiteX0" fmla="*/ 0 w 6694811"/>
              <a:gd name="connsiteY0" fmla="*/ 207712 h 775748"/>
              <a:gd name="connsiteX1" fmla="*/ 1460759 w 6694811"/>
              <a:gd name="connsiteY1" fmla="*/ 564 h 775748"/>
              <a:gd name="connsiteX2" fmla="*/ 3448179 w 6694811"/>
              <a:gd name="connsiteY2" fmla="*/ 112531 h 775748"/>
              <a:gd name="connsiteX3" fmla="*/ 5855056 w 6694811"/>
              <a:gd name="connsiteY3" fmla="*/ 571606 h 775748"/>
              <a:gd name="connsiteX4" fmla="*/ 6694811 w 6694811"/>
              <a:gd name="connsiteY4" fmla="*/ 775307 h 775748"/>
              <a:gd name="connsiteX5" fmla="*/ 2477795 w 6694811"/>
              <a:gd name="connsiteY5" fmla="*/ 411111 h 775748"/>
              <a:gd name="connsiteX6" fmla="*/ 0 w 6694811"/>
              <a:gd name="connsiteY6" fmla="*/ 588695 h 775748"/>
              <a:gd name="connsiteX7" fmla="*/ 0 w 6694811"/>
              <a:gd name="connsiteY7" fmla="*/ 207712 h 775748"/>
              <a:gd name="connsiteX0" fmla="*/ 0 w 6694811"/>
              <a:gd name="connsiteY0" fmla="*/ 207712 h 775720"/>
              <a:gd name="connsiteX1" fmla="*/ 1460759 w 6694811"/>
              <a:gd name="connsiteY1" fmla="*/ 564 h 775720"/>
              <a:gd name="connsiteX2" fmla="*/ 3448179 w 6694811"/>
              <a:gd name="connsiteY2" fmla="*/ 112531 h 775720"/>
              <a:gd name="connsiteX3" fmla="*/ 5855056 w 6694811"/>
              <a:gd name="connsiteY3" fmla="*/ 571606 h 775720"/>
              <a:gd name="connsiteX4" fmla="*/ 6694811 w 6694811"/>
              <a:gd name="connsiteY4" fmla="*/ 775307 h 775720"/>
              <a:gd name="connsiteX5" fmla="*/ 2477795 w 6694811"/>
              <a:gd name="connsiteY5" fmla="*/ 383119 h 775720"/>
              <a:gd name="connsiteX6" fmla="*/ 0 w 6694811"/>
              <a:gd name="connsiteY6" fmla="*/ 588695 h 775720"/>
              <a:gd name="connsiteX7" fmla="*/ 0 w 6694811"/>
              <a:gd name="connsiteY7" fmla="*/ 207712 h 775720"/>
              <a:gd name="connsiteX0" fmla="*/ 0 w 6694811"/>
              <a:gd name="connsiteY0" fmla="*/ 207712 h 775780"/>
              <a:gd name="connsiteX1" fmla="*/ 1460759 w 6694811"/>
              <a:gd name="connsiteY1" fmla="*/ 564 h 775780"/>
              <a:gd name="connsiteX2" fmla="*/ 3448179 w 6694811"/>
              <a:gd name="connsiteY2" fmla="*/ 112531 h 775780"/>
              <a:gd name="connsiteX3" fmla="*/ 5855056 w 6694811"/>
              <a:gd name="connsiteY3" fmla="*/ 571606 h 775780"/>
              <a:gd name="connsiteX4" fmla="*/ 6694811 w 6694811"/>
              <a:gd name="connsiteY4" fmla="*/ 775307 h 775780"/>
              <a:gd name="connsiteX5" fmla="*/ 2477795 w 6694811"/>
              <a:gd name="connsiteY5" fmla="*/ 383119 h 775780"/>
              <a:gd name="connsiteX6" fmla="*/ 0 w 6694811"/>
              <a:gd name="connsiteY6" fmla="*/ 588695 h 775780"/>
              <a:gd name="connsiteX7" fmla="*/ 0 w 6694811"/>
              <a:gd name="connsiteY7" fmla="*/ 207712 h 775780"/>
              <a:gd name="connsiteX0" fmla="*/ 0 w 6694811"/>
              <a:gd name="connsiteY0" fmla="*/ 207712 h 807843"/>
              <a:gd name="connsiteX1" fmla="*/ 1460759 w 6694811"/>
              <a:gd name="connsiteY1" fmla="*/ 564 h 807843"/>
              <a:gd name="connsiteX2" fmla="*/ 3448179 w 6694811"/>
              <a:gd name="connsiteY2" fmla="*/ 112531 h 807843"/>
              <a:gd name="connsiteX3" fmla="*/ 5855056 w 6694811"/>
              <a:gd name="connsiteY3" fmla="*/ 571606 h 807843"/>
              <a:gd name="connsiteX4" fmla="*/ 6694811 w 6694811"/>
              <a:gd name="connsiteY4" fmla="*/ 775307 h 807843"/>
              <a:gd name="connsiteX5" fmla="*/ 5435600 w 6694811"/>
              <a:gd name="connsiteY5" fmla="*/ 775005 h 807843"/>
              <a:gd name="connsiteX6" fmla="*/ 2477795 w 6694811"/>
              <a:gd name="connsiteY6" fmla="*/ 383119 h 807843"/>
              <a:gd name="connsiteX7" fmla="*/ 0 w 6694811"/>
              <a:gd name="connsiteY7" fmla="*/ 588695 h 807843"/>
              <a:gd name="connsiteX8" fmla="*/ 0 w 6694811"/>
              <a:gd name="connsiteY8" fmla="*/ 207712 h 807843"/>
              <a:gd name="connsiteX0" fmla="*/ 0 w 6694811"/>
              <a:gd name="connsiteY0" fmla="*/ 207712 h 807843"/>
              <a:gd name="connsiteX1" fmla="*/ 1460759 w 6694811"/>
              <a:gd name="connsiteY1" fmla="*/ 564 h 807843"/>
              <a:gd name="connsiteX2" fmla="*/ 3448179 w 6694811"/>
              <a:gd name="connsiteY2" fmla="*/ 112531 h 807843"/>
              <a:gd name="connsiteX3" fmla="*/ 5855056 w 6694811"/>
              <a:gd name="connsiteY3" fmla="*/ 571606 h 807843"/>
              <a:gd name="connsiteX4" fmla="*/ 6694811 w 6694811"/>
              <a:gd name="connsiteY4" fmla="*/ 775307 h 807843"/>
              <a:gd name="connsiteX5" fmla="*/ 5435600 w 6694811"/>
              <a:gd name="connsiteY5" fmla="*/ 775005 h 807843"/>
              <a:gd name="connsiteX6" fmla="*/ 2477795 w 6694811"/>
              <a:gd name="connsiteY6" fmla="*/ 383119 h 807843"/>
              <a:gd name="connsiteX7" fmla="*/ 0 w 6694811"/>
              <a:gd name="connsiteY7" fmla="*/ 588695 h 807843"/>
              <a:gd name="connsiteX8" fmla="*/ 0 w 6694811"/>
              <a:gd name="connsiteY8" fmla="*/ 207712 h 807843"/>
              <a:gd name="connsiteX0" fmla="*/ 0 w 6694811"/>
              <a:gd name="connsiteY0" fmla="*/ 207712 h 807843"/>
              <a:gd name="connsiteX1" fmla="*/ 1460759 w 6694811"/>
              <a:gd name="connsiteY1" fmla="*/ 564 h 807843"/>
              <a:gd name="connsiteX2" fmla="*/ 3448179 w 6694811"/>
              <a:gd name="connsiteY2" fmla="*/ 112531 h 807843"/>
              <a:gd name="connsiteX3" fmla="*/ 5855056 w 6694811"/>
              <a:gd name="connsiteY3" fmla="*/ 571606 h 807843"/>
              <a:gd name="connsiteX4" fmla="*/ 6694811 w 6694811"/>
              <a:gd name="connsiteY4" fmla="*/ 775307 h 807843"/>
              <a:gd name="connsiteX5" fmla="*/ 5435600 w 6694811"/>
              <a:gd name="connsiteY5" fmla="*/ 775005 h 807843"/>
              <a:gd name="connsiteX6" fmla="*/ 2477795 w 6694811"/>
              <a:gd name="connsiteY6" fmla="*/ 383119 h 807843"/>
              <a:gd name="connsiteX7" fmla="*/ 0 w 6694811"/>
              <a:gd name="connsiteY7" fmla="*/ 588695 h 807843"/>
              <a:gd name="connsiteX8" fmla="*/ 0 w 6694811"/>
              <a:gd name="connsiteY8" fmla="*/ 207712 h 807843"/>
              <a:gd name="connsiteX0" fmla="*/ 0 w 6694811"/>
              <a:gd name="connsiteY0" fmla="*/ 207712 h 807843"/>
              <a:gd name="connsiteX1" fmla="*/ 1460759 w 6694811"/>
              <a:gd name="connsiteY1" fmla="*/ 564 h 807843"/>
              <a:gd name="connsiteX2" fmla="*/ 3448179 w 6694811"/>
              <a:gd name="connsiteY2" fmla="*/ 112531 h 807843"/>
              <a:gd name="connsiteX3" fmla="*/ 5855056 w 6694811"/>
              <a:gd name="connsiteY3" fmla="*/ 571606 h 807843"/>
              <a:gd name="connsiteX4" fmla="*/ 6694811 w 6694811"/>
              <a:gd name="connsiteY4" fmla="*/ 775307 h 807843"/>
              <a:gd name="connsiteX5" fmla="*/ 5435600 w 6694811"/>
              <a:gd name="connsiteY5" fmla="*/ 775005 h 807843"/>
              <a:gd name="connsiteX6" fmla="*/ 2477795 w 6694811"/>
              <a:gd name="connsiteY6" fmla="*/ 383119 h 807843"/>
              <a:gd name="connsiteX7" fmla="*/ 0 w 6694811"/>
              <a:gd name="connsiteY7" fmla="*/ 588695 h 807843"/>
              <a:gd name="connsiteX8" fmla="*/ 0 w 6694811"/>
              <a:gd name="connsiteY8" fmla="*/ 207712 h 807843"/>
              <a:gd name="connsiteX0" fmla="*/ 0 w 6694811"/>
              <a:gd name="connsiteY0" fmla="*/ 207712 h 820185"/>
              <a:gd name="connsiteX1" fmla="*/ 1460759 w 6694811"/>
              <a:gd name="connsiteY1" fmla="*/ 564 h 820185"/>
              <a:gd name="connsiteX2" fmla="*/ 3448179 w 6694811"/>
              <a:gd name="connsiteY2" fmla="*/ 112531 h 820185"/>
              <a:gd name="connsiteX3" fmla="*/ 5855056 w 6694811"/>
              <a:gd name="connsiteY3" fmla="*/ 571606 h 820185"/>
              <a:gd name="connsiteX4" fmla="*/ 6694811 w 6694811"/>
              <a:gd name="connsiteY4" fmla="*/ 775307 h 820185"/>
              <a:gd name="connsiteX5" fmla="*/ 5435600 w 6694811"/>
              <a:gd name="connsiteY5" fmla="*/ 775005 h 820185"/>
              <a:gd name="connsiteX6" fmla="*/ 2477795 w 6694811"/>
              <a:gd name="connsiteY6" fmla="*/ 383119 h 820185"/>
              <a:gd name="connsiteX7" fmla="*/ 0 w 6694811"/>
              <a:gd name="connsiteY7" fmla="*/ 588695 h 820185"/>
              <a:gd name="connsiteX8" fmla="*/ 0 w 6694811"/>
              <a:gd name="connsiteY8" fmla="*/ 207712 h 820185"/>
              <a:gd name="connsiteX0" fmla="*/ 0 w 6694811"/>
              <a:gd name="connsiteY0" fmla="*/ 207712 h 820185"/>
              <a:gd name="connsiteX1" fmla="*/ 1460759 w 6694811"/>
              <a:gd name="connsiteY1" fmla="*/ 564 h 820185"/>
              <a:gd name="connsiteX2" fmla="*/ 3448179 w 6694811"/>
              <a:gd name="connsiteY2" fmla="*/ 112531 h 820185"/>
              <a:gd name="connsiteX3" fmla="*/ 5855056 w 6694811"/>
              <a:gd name="connsiteY3" fmla="*/ 571606 h 820185"/>
              <a:gd name="connsiteX4" fmla="*/ 6694811 w 6694811"/>
              <a:gd name="connsiteY4" fmla="*/ 775307 h 820185"/>
              <a:gd name="connsiteX5" fmla="*/ 5435600 w 6694811"/>
              <a:gd name="connsiteY5" fmla="*/ 775005 h 820185"/>
              <a:gd name="connsiteX6" fmla="*/ 2477795 w 6694811"/>
              <a:gd name="connsiteY6" fmla="*/ 383119 h 820185"/>
              <a:gd name="connsiteX7" fmla="*/ 0 w 6694811"/>
              <a:gd name="connsiteY7" fmla="*/ 588695 h 820185"/>
              <a:gd name="connsiteX8" fmla="*/ 0 w 6694811"/>
              <a:gd name="connsiteY8" fmla="*/ 207712 h 820185"/>
              <a:gd name="connsiteX0" fmla="*/ 0 w 6694811"/>
              <a:gd name="connsiteY0" fmla="*/ 207712 h 820185"/>
              <a:gd name="connsiteX1" fmla="*/ 1460759 w 6694811"/>
              <a:gd name="connsiteY1" fmla="*/ 564 h 820185"/>
              <a:gd name="connsiteX2" fmla="*/ 3448179 w 6694811"/>
              <a:gd name="connsiteY2" fmla="*/ 112531 h 820185"/>
              <a:gd name="connsiteX3" fmla="*/ 5855056 w 6694811"/>
              <a:gd name="connsiteY3" fmla="*/ 571606 h 820185"/>
              <a:gd name="connsiteX4" fmla="*/ 6694811 w 6694811"/>
              <a:gd name="connsiteY4" fmla="*/ 775307 h 820185"/>
              <a:gd name="connsiteX5" fmla="*/ 5435600 w 6694811"/>
              <a:gd name="connsiteY5" fmla="*/ 775005 h 820185"/>
              <a:gd name="connsiteX6" fmla="*/ 2477795 w 6694811"/>
              <a:gd name="connsiteY6" fmla="*/ 383119 h 820185"/>
              <a:gd name="connsiteX7" fmla="*/ 0 w 6694811"/>
              <a:gd name="connsiteY7" fmla="*/ 588695 h 820185"/>
              <a:gd name="connsiteX8" fmla="*/ 0 w 6694811"/>
              <a:gd name="connsiteY8" fmla="*/ 207712 h 820185"/>
              <a:gd name="connsiteX0" fmla="*/ 0 w 6694811"/>
              <a:gd name="connsiteY0" fmla="*/ 207712 h 820185"/>
              <a:gd name="connsiteX1" fmla="*/ 1460759 w 6694811"/>
              <a:gd name="connsiteY1" fmla="*/ 564 h 820185"/>
              <a:gd name="connsiteX2" fmla="*/ 3448179 w 6694811"/>
              <a:gd name="connsiteY2" fmla="*/ 112531 h 820185"/>
              <a:gd name="connsiteX3" fmla="*/ 5855056 w 6694811"/>
              <a:gd name="connsiteY3" fmla="*/ 571606 h 820185"/>
              <a:gd name="connsiteX4" fmla="*/ 6694811 w 6694811"/>
              <a:gd name="connsiteY4" fmla="*/ 775307 h 820185"/>
              <a:gd name="connsiteX5" fmla="*/ 5435600 w 6694811"/>
              <a:gd name="connsiteY5" fmla="*/ 775005 h 820185"/>
              <a:gd name="connsiteX6" fmla="*/ 2477795 w 6694811"/>
              <a:gd name="connsiteY6" fmla="*/ 383119 h 820185"/>
              <a:gd name="connsiteX7" fmla="*/ 0 w 6694811"/>
              <a:gd name="connsiteY7" fmla="*/ 588695 h 820185"/>
              <a:gd name="connsiteX8" fmla="*/ 0 w 6694811"/>
              <a:gd name="connsiteY8" fmla="*/ 207712 h 820185"/>
              <a:gd name="connsiteX0" fmla="*/ 0 w 6694811"/>
              <a:gd name="connsiteY0" fmla="*/ 207712 h 820185"/>
              <a:gd name="connsiteX1" fmla="*/ 1460759 w 6694811"/>
              <a:gd name="connsiteY1" fmla="*/ 564 h 820185"/>
              <a:gd name="connsiteX2" fmla="*/ 3448179 w 6694811"/>
              <a:gd name="connsiteY2" fmla="*/ 112531 h 820185"/>
              <a:gd name="connsiteX3" fmla="*/ 5855056 w 6694811"/>
              <a:gd name="connsiteY3" fmla="*/ 571606 h 820185"/>
              <a:gd name="connsiteX4" fmla="*/ 6694811 w 6694811"/>
              <a:gd name="connsiteY4" fmla="*/ 775307 h 820185"/>
              <a:gd name="connsiteX5" fmla="*/ 5528906 w 6694811"/>
              <a:gd name="connsiteY5" fmla="*/ 775005 h 820185"/>
              <a:gd name="connsiteX6" fmla="*/ 2477795 w 6694811"/>
              <a:gd name="connsiteY6" fmla="*/ 383119 h 820185"/>
              <a:gd name="connsiteX7" fmla="*/ 0 w 6694811"/>
              <a:gd name="connsiteY7" fmla="*/ 588695 h 820185"/>
              <a:gd name="connsiteX8" fmla="*/ 0 w 6694811"/>
              <a:gd name="connsiteY8" fmla="*/ 207712 h 820185"/>
              <a:gd name="connsiteX0" fmla="*/ 0 w 6694811"/>
              <a:gd name="connsiteY0" fmla="*/ 207712 h 807843"/>
              <a:gd name="connsiteX1" fmla="*/ 1460759 w 6694811"/>
              <a:gd name="connsiteY1" fmla="*/ 564 h 807843"/>
              <a:gd name="connsiteX2" fmla="*/ 3448179 w 6694811"/>
              <a:gd name="connsiteY2" fmla="*/ 112531 h 807843"/>
              <a:gd name="connsiteX3" fmla="*/ 5855056 w 6694811"/>
              <a:gd name="connsiteY3" fmla="*/ 571606 h 807843"/>
              <a:gd name="connsiteX4" fmla="*/ 6694811 w 6694811"/>
              <a:gd name="connsiteY4" fmla="*/ 775307 h 807843"/>
              <a:gd name="connsiteX5" fmla="*/ 5528906 w 6694811"/>
              <a:gd name="connsiteY5" fmla="*/ 775005 h 807843"/>
              <a:gd name="connsiteX6" fmla="*/ 2477795 w 6694811"/>
              <a:gd name="connsiteY6" fmla="*/ 383119 h 807843"/>
              <a:gd name="connsiteX7" fmla="*/ 0 w 6694811"/>
              <a:gd name="connsiteY7" fmla="*/ 588695 h 807843"/>
              <a:gd name="connsiteX8" fmla="*/ 0 w 6694811"/>
              <a:gd name="connsiteY8" fmla="*/ 207712 h 807843"/>
              <a:gd name="connsiteX0" fmla="*/ 0 w 6694811"/>
              <a:gd name="connsiteY0" fmla="*/ 207712 h 791435"/>
              <a:gd name="connsiteX1" fmla="*/ 1460759 w 6694811"/>
              <a:gd name="connsiteY1" fmla="*/ 564 h 791435"/>
              <a:gd name="connsiteX2" fmla="*/ 3448179 w 6694811"/>
              <a:gd name="connsiteY2" fmla="*/ 112531 h 791435"/>
              <a:gd name="connsiteX3" fmla="*/ 5855056 w 6694811"/>
              <a:gd name="connsiteY3" fmla="*/ 571606 h 791435"/>
              <a:gd name="connsiteX4" fmla="*/ 6694811 w 6694811"/>
              <a:gd name="connsiteY4" fmla="*/ 775307 h 791435"/>
              <a:gd name="connsiteX5" fmla="*/ 5528906 w 6694811"/>
              <a:gd name="connsiteY5" fmla="*/ 747013 h 791435"/>
              <a:gd name="connsiteX6" fmla="*/ 2477795 w 6694811"/>
              <a:gd name="connsiteY6" fmla="*/ 383119 h 791435"/>
              <a:gd name="connsiteX7" fmla="*/ 0 w 6694811"/>
              <a:gd name="connsiteY7" fmla="*/ 588695 h 791435"/>
              <a:gd name="connsiteX8" fmla="*/ 0 w 6694811"/>
              <a:gd name="connsiteY8" fmla="*/ 207712 h 791435"/>
              <a:gd name="connsiteX0" fmla="*/ 0 w 6694811"/>
              <a:gd name="connsiteY0" fmla="*/ 207712 h 791435"/>
              <a:gd name="connsiteX1" fmla="*/ 1460759 w 6694811"/>
              <a:gd name="connsiteY1" fmla="*/ 564 h 791435"/>
              <a:gd name="connsiteX2" fmla="*/ 3448179 w 6694811"/>
              <a:gd name="connsiteY2" fmla="*/ 112531 h 791435"/>
              <a:gd name="connsiteX3" fmla="*/ 5855056 w 6694811"/>
              <a:gd name="connsiteY3" fmla="*/ 571606 h 791435"/>
              <a:gd name="connsiteX4" fmla="*/ 6694811 w 6694811"/>
              <a:gd name="connsiteY4" fmla="*/ 775307 h 791435"/>
              <a:gd name="connsiteX5" fmla="*/ 5528906 w 6694811"/>
              <a:gd name="connsiteY5" fmla="*/ 747013 h 791435"/>
              <a:gd name="connsiteX6" fmla="*/ 2477795 w 6694811"/>
              <a:gd name="connsiteY6" fmla="*/ 383119 h 791435"/>
              <a:gd name="connsiteX7" fmla="*/ 0 w 6694811"/>
              <a:gd name="connsiteY7" fmla="*/ 588695 h 791435"/>
              <a:gd name="connsiteX8" fmla="*/ 0 w 6694811"/>
              <a:gd name="connsiteY8" fmla="*/ 207712 h 791435"/>
              <a:gd name="connsiteX0" fmla="*/ 0 w 6694811"/>
              <a:gd name="connsiteY0" fmla="*/ 207712 h 814444"/>
              <a:gd name="connsiteX1" fmla="*/ 1460759 w 6694811"/>
              <a:gd name="connsiteY1" fmla="*/ 564 h 814444"/>
              <a:gd name="connsiteX2" fmla="*/ 3448179 w 6694811"/>
              <a:gd name="connsiteY2" fmla="*/ 112531 h 814444"/>
              <a:gd name="connsiteX3" fmla="*/ 5855056 w 6694811"/>
              <a:gd name="connsiteY3" fmla="*/ 571606 h 814444"/>
              <a:gd name="connsiteX4" fmla="*/ 6694811 w 6694811"/>
              <a:gd name="connsiteY4" fmla="*/ 775307 h 814444"/>
              <a:gd name="connsiteX5" fmla="*/ 5482253 w 6694811"/>
              <a:gd name="connsiteY5" fmla="*/ 784335 h 814444"/>
              <a:gd name="connsiteX6" fmla="*/ 2477795 w 6694811"/>
              <a:gd name="connsiteY6" fmla="*/ 383119 h 814444"/>
              <a:gd name="connsiteX7" fmla="*/ 0 w 6694811"/>
              <a:gd name="connsiteY7" fmla="*/ 588695 h 814444"/>
              <a:gd name="connsiteX8" fmla="*/ 0 w 6694811"/>
              <a:gd name="connsiteY8" fmla="*/ 207712 h 814444"/>
              <a:gd name="connsiteX0" fmla="*/ 0 w 6694811"/>
              <a:gd name="connsiteY0" fmla="*/ 207712 h 851760"/>
              <a:gd name="connsiteX1" fmla="*/ 1460759 w 6694811"/>
              <a:gd name="connsiteY1" fmla="*/ 564 h 851760"/>
              <a:gd name="connsiteX2" fmla="*/ 3448179 w 6694811"/>
              <a:gd name="connsiteY2" fmla="*/ 112531 h 851760"/>
              <a:gd name="connsiteX3" fmla="*/ 5855056 w 6694811"/>
              <a:gd name="connsiteY3" fmla="*/ 571606 h 851760"/>
              <a:gd name="connsiteX4" fmla="*/ 6694811 w 6694811"/>
              <a:gd name="connsiteY4" fmla="*/ 775307 h 851760"/>
              <a:gd name="connsiteX5" fmla="*/ 5482253 w 6694811"/>
              <a:gd name="connsiteY5" fmla="*/ 784335 h 851760"/>
              <a:gd name="connsiteX6" fmla="*/ 2477795 w 6694811"/>
              <a:gd name="connsiteY6" fmla="*/ 383119 h 851760"/>
              <a:gd name="connsiteX7" fmla="*/ 0 w 6694811"/>
              <a:gd name="connsiteY7" fmla="*/ 588695 h 851760"/>
              <a:gd name="connsiteX8" fmla="*/ 0 w 6694811"/>
              <a:gd name="connsiteY8" fmla="*/ 207712 h 851760"/>
              <a:gd name="connsiteX0" fmla="*/ 0 w 6694811"/>
              <a:gd name="connsiteY0" fmla="*/ 213604 h 857652"/>
              <a:gd name="connsiteX1" fmla="*/ 1460759 w 6694811"/>
              <a:gd name="connsiteY1" fmla="*/ 6456 h 857652"/>
              <a:gd name="connsiteX2" fmla="*/ 3476171 w 6694811"/>
              <a:gd name="connsiteY2" fmla="*/ 81101 h 857652"/>
              <a:gd name="connsiteX3" fmla="*/ 5855056 w 6694811"/>
              <a:gd name="connsiteY3" fmla="*/ 577498 h 857652"/>
              <a:gd name="connsiteX4" fmla="*/ 6694811 w 6694811"/>
              <a:gd name="connsiteY4" fmla="*/ 781199 h 857652"/>
              <a:gd name="connsiteX5" fmla="*/ 5482253 w 6694811"/>
              <a:gd name="connsiteY5" fmla="*/ 790227 h 857652"/>
              <a:gd name="connsiteX6" fmla="*/ 2477795 w 6694811"/>
              <a:gd name="connsiteY6" fmla="*/ 389011 h 857652"/>
              <a:gd name="connsiteX7" fmla="*/ 0 w 6694811"/>
              <a:gd name="connsiteY7" fmla="*/ 594587 h 857652"/>
              <a:gd name="connsiteX8" fmla="*/ 0 w 6694811"/>
              <a:gd name="connsiteY8" fmla="*/ 213604 h 857652"/>
              <a:gd name="connsiteX0" fmla="*/ 0 w 6694811"/>
              <a:gd name="connsiteY0" fmla="*/ 213604 h 857652"/>
              <a:gd name="connsiteX1" fmla="*/ 1460759 w 6694811"/>
              <a:gd name="connsiteY1" fmla="*/ 6456 h 857652"/>
              <a:gd name="connsiteX2" fmla="*/ 3476171 w 6694811"/>
              <a:gd name="connsiteY2" fmla="*/ 81101 h 857652"/>
              <a:gd name="connsiteX3" fmla="*/ 5855056 w 6694811"/>
              <a:gd name="connsiteY3" fmla="*/ 577498 h 857652"/>
              <a:gd name="connsiteX4" fmla="*/ 6694811 w 6694811"/>
              <a:gd name="connsiteY4" fmla="*/ 781199 h 857652"/>
              <a:gd name="connsiteX5" fmla="*/ 5482253 w 6694811"/>
              <a:gd name="connsiteY5" fmla="*/ 790227 h 857652"/>
              <a:gd name="connsiteX6" fmla="*/ 2477795 w 6694811"/>
              <a:gd name="connsiteY6" fmla="*/ 389011 h 857652"/>
              <a:gd name="connsiteX7" fmla="*/ 0 w 6694811"/>
              <a:gd name="connsiteY7" fmla="*/ 594587 h 857652"/>
              <a:gd name="connsiteX8" fmla="*/ 0 w 6694811"/>
              <a:gd name="connsiteY8" fmla="*/ 213604 h 857652"/>
              <a:gd name="connsiteX0" fmla="*/ 0 w 6694811"/>
              <a:gd name="connsiteY0" fmla="*/ 225934 h 869982"/>
              <a:gd name="connsiteX1" fmla="*/ 1460759 w 6694811"/>
              <a:gd name="connsiteY1" fmla="*/ 18786 h 869982"/>
              <a:gd name="connsiteX2" fmla="*/ 3522824 w 6694811"/>
              <a:gd name="connsiteY2" fmla="*/ 65439 h 869982"/>
              <a:gd name="connsiteX3" fmla="*/ 5855056 w 6694811"/>
              <a:gd name="connsiteY3" fmla="*/ 589828 h 869982"/>
              <a:gd name="connsiteX4" fmla="*/ 6694811 w 6694811"/>
              <a:gd name="connsiteY4" fmla="*/ 793529 h 869982"/>
              <a:gd name="connsiteX5" fmla="*/ 5482253 w 6694811"/>
              <a:gd name="connsiteY5" fmla="*/ 802557 h 869982"/>
              <a:gd name="connsiteX6" fmla="*/ 2477795 w 6694811"/>
              <a:gd name="connsiteY6" fmla="*/ 401341 h 869982"/>
              <a:gd name="connsiteX7" fmla="*/ 0 w 6694811"/>
              <a:gd name="connsiteY7" fmla="*/ 606917 h 869982"/>
              <a:gd name="connsiteX8" fmla="*/ 0 w 6694811"/>
              <a:gd name="connsiteY8" fmla="*/ 225934 h 86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4811" h="869982">
                <a:moveTo>
                  <a:pt x="0" y="225934"/>
                </a:moveTo>
                <a:cubicBezTo>
                  <a:pt x="496250" y="147554"/>
                  <a:pt x="833880" y="59844"/>
                  <a:pt x="1460759" y="18786"/>
                </a:cubicBezTo>
                <a:cubicBezTo>
                  <a:pt x="2154334" y="15676"/>
                  <a:pt x="2717282" y="-43419"/>
                  <a:pt x="3522824" y="65439"/>
                </a:cubicBezTo>
                <a:cubicBezTo>
                  <a:pt x="4661019" y="265117"/>
                  <a:pt x="4922135" y="380819"/>
                  <a:pt x="5855056" y="589828"/>
                </a:cubicBezTo>
                <a:lnTo>
                  <a:pt x="6694811" y="793529"/>
                </a:lnTo>
                <a:cubicBezTo>
                  <a:pt x="6587579" y="808768"/>
                  <a:pt x="6576976" y="951898"/>
                  <a:pt x="5482253" y="802557"/>
                </a:cubicBezTo>
                <a:cubicBezTo>
                  <a:pt x="4592805" y="625225"/>
                  <a:pt x="3346406" y="413731"/>
                  <a:pt x="2477795" y="401341"/>
                </a:cubicBezTo>
                <a:cubicBezTo>
                  <a:pt x="1626981" y="429434"/>
                  <a:pt x="1345336" y="401543"/>
                  <a:pt x="0" y="606917"/>
                </a:cubicBezTo>
                <a:lnTo>
                  <a:pt x="0" y="2259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5" name="矩形 4"/>
          <p:cNvSpPr/>
          <p:nvPr/>
        </p:nvSpPr>
        <p:spPr>
          <a:xfrm>
            <a:off x="5738504" y="3517040"/>
            <a:ext cx="6453497" cy="1343738"/>
          </a:xfrm>
          <a:custGeom>
            <a:avLst/>
            <a:gdLst>
              <a:gd name="connsiteX0" fmla="*/ 0 w 6229739"/>
              <a:gd name="connsiteY0" fmla="*/ 0 h 1045029"/>
              <a:gd name="connsiteX1" fmla="*/ 6229739 w 6229739"/>
              <a:gd name="connsiteY1" fmla="*/ 0 h 1045029"/>
              <a:gd name="connsiteX2" fmla="*/ 6229739 w 6229739"/>
              <a:gd name="connsiteY2" fmla="*/ 1045029 h 1045029"/>
              <a:gd name="connsiteX3" fmla="*/ 0 w 6229739"/>
              <a:gd name="connsiteY3" fmla="*/ 1045029 h 1045029"/>
              <a:gd name="connsiteX4" fmla="*/ 0 w 6229739"/>
              <a:gd name="connsiteY4" fmla="*/ 0 h 1045029"/>
              <a:gd name="connsiteX0" fmla="*/ 0 w 6229739"/>
              <a:gd name="connsiteY0" fmla="*/ 301 h 1045330"/>
              <a:gd name="connsiteX1" fmla="*/ 4820155 w 6229739"/>
              <a:gd name="connsiteY1" fmla="*/ 0 h 1045330"/>
              <a:gd name="connsiteX2" fmla="*/ 6229739 w 6229739"/>
              <a:gd name="connsiteY2" fmla="*/ 301 h 1045330"/>
              <a:gd name="connsiteX3" fmla="*/ 6229739 w 6229739"/>
              <a:gd name="connsiteY3" fmla="*/ 1045330 h 1045330"/>
              <a:gd name="connsiteX4" fmla="*/ 0 w 6229739"/>
              <a:gd name="connsiteY4" fmla="*/ 1045330 h 1045330"/>
              <a:gd name="connsiteX5" fmla="*/ 0 w 6229739"/>
              <a:gd name="connsiteY5" fmla="*/ 301 h 1045330"/>
              <a:gd name="connsiteX0" fmla="*/ 0 w 6229739"/>
              <a:gd name="connsiteY0" fmla="*/ 0 h 1045029"/>
              <a:gd name="connsiteX1" fmla="*/ 5165387 w 6229739"/>
              <a:gd name="connsiteY1" fmla="*/ 186312 h 1045029"/>
              <a:gd name="connsiteX2" fmla="*/ 6229739 w 6229739"/>
              <a:gd name="connsiteY2" fmla="*/ 0 h 1045029"/>
              <a:gd name="connsiteX3" fmla="*/ 6229739 w 6229739"/>
              <a:gd name="connsiteY3" fmla="*/ 1045029 h 1045029"/>
              <a:gd name="connsiteX4" fmla="*/ 0 w 6229739"/>
              <a:gd name="connsiteY4" fmla="*/ 1045029 h 1045029"/>
              <a:gd name="connsiteX5" fmla="*/ 0 w 6229739"/>
              <a:gd name="connsiteY5" fmla="*/ 0 h 1045029"/>
              <a:gd name="connsiteX0" fmla="*/ 0 w 6229739"/>
              <a:gd name="connsiteY0" fmla="*/ 4873 h 1049902"/>
              <a:gd name="connsiteX1" fmla="*/ 5165387 w 6229739"/>
              <a:gd name="connsiteY1" fmla="*/ 191185 h 1049902"/>
              <a:gd name="connsiteX2" fmla="*/ 6229739 w 6229739"/>
              <a:gd name="connsiteY2" fmla="*/ 4873 h 1049902"/>
              <a:gd name="connsiteX3" fmla="*/ 6229739 w 6229739"/>
              <a:gd name="connsiteY3" fmla="*/ 1049902 h 1049902"/>
              <a:gd name="connsiteX4" fmla="*/ 0 w 6229739"/>
              <a:gd name="connsiteY4" fmla="*/ 1049902 h 1049902"/>
              <a:gd name="connsiteX5" fmla="*/ 0 w 6229739"/>
              <a:gd name="connsiteY5" fmla="*/ 4873 h 1049902"/>
              <a:gd name="connsiteX0" fmla="*/ 0 w 6229739"/>
              <a:gd name="connsiteY0" fmla="*/ 37405 h 1082434"/>
              <a:gd name="connsiteX1" fmla="*/ 4736179 w 6229739"/>
              <a:gd name="connsiteY1" fmla="*/ 167734 h 1082434"/>
              <a:gd name="connsiteX2" fmla="*/ 6229739 w 6229739"/>
              <a:gd name="connsiteY2" fmla="*/ 37405 h 1082434"/>
              <a:gd name="connsiteX3" fmla="*/ 6229739 w 6229739"/>
              <a:gd name="connsiteY3" fmla="*/ 1082434 h 1082434"/>
              <a:gd name="connsiteX4" fmla="*/ 0 w 6229739"/>
              <a:gd name="connsiteY4" fmla="*/ 1082434 h 1082434"/>
              <a:gd name="connsiteX5" fmla="*/ 0 w 6229739"/>
              <a:gd name="connsiteY5" fmla="*/ 37405 h 1082434"/>
              <a:gd name="connsiteX0" fmla="*/ 0 w 6229739"/>
              <a:gd name="connsiteY0" fmla="*/ 37405 h 1082434"/>
              <a:gd name="connsiteX1" fmla="*/ 4736179 w 6229739"/>
              <a:gd name="connsiteY1" fmla="*/ 167734 h 1082434"/>
              <a:gd name="connsiteX2" fmla="*/ 6229739 w 6229739"/>
              <a:gd name="connsiteY2" fmla="*/ 37405 h 1082434"/>
              <a:gd name="connsiteX3" fmla="*/ 6229739 w 6229739"/>
              <a:gd name="connsiteY3" fmla="*/ 1082434 h 1082434"/>
              <a:gd name="connsiteX4" fmla="*/ 0 w 6229739"/>
              <a:gd name="connsiteY4" fmla="*/ 1082434 h 1082434"/>
              <a:gd name="connsiteX5" fmla="*/ 0 w 6229739"/>
              <a:gd name="connsiteY5" fmla="*/ 37405 h 1082434"/>
              <a:gd name="connsiteX0" fmla="*/ 0 w 6229739"/>
              <a:gd name="connsiteY0" fmla="*/ 74835 h 1119864"/>
              <a:gd name="connsiteX1" fmla="*/ 4736179 w 6229739"/>
              <a:gd name="connsiteY1" fmla="*/ 205164 h 1119864"/>
              <a:gd name="connsiteX2" fmla="*/ 6229739 w 6229739"/>
              <a:gd name="connsiteY2" fmla="*/ 74835 h 1119864"/>
              <a:gd name="connsiteX3" fmla="*/ 6229739 w 6229739"/>
              <a:gd name="connsiteY3" fmla="*/ 1119864 h 1119864"/>
              <a:gd name="connsiteX4" fmla="*/ 0 w 6229739"/>
              <a:gd name="connsiteY4" fmla="*/ 1119864 h 1119864"/>
              <a:gd name="connsiteX5" fmla="*/ 0 w 6229739"/>
              <a:gd name="connsiteY5" fmla="*/ 74835 h 1119864"/>
              <a:gd name="connsiteX0" fmla="*/ 0 w 6229739"/>
              <a:gd name="connsiteY0" fmla="*/ 29211 h 1074240"/>
              <a:gd name="connsiteX1" fmla="*/ 4736179 w 6229739"/>
              <a:gd name="connsiteY1" fmla="*/ 159540 h 1074240"/>
              <a:gd name="connsiteX2" fmla="*/ 6229739 w 6229739"/>
              <a:gd name="connsiteY2" fmla="*/ 29211 h 1074240"/>
              <a:gd name="connsiteX3" fmla="*/ 6229739 w 6229739"/>
              <a:gd name="connsiteY3" fmla="*/ 1074240 h 1074240"/>
              <a:gd name="connsiteX4" fmla="*/ 0 w 6229739"/>
              <a:gd name="connsiteY4" fmla="*/ 1074240 h 1074240"/>
              <a:gd name="connsiteX5" fmla="*/ 0 w 6229739"/>
              <a:gd name="connsiteY5" fmla="*/ 29211 h 1074240"/>
              <a:gd name="connsiteX0" fmla="*/ 0 w 6229739"/>
              <a:gd name="connsiteY0" fmla="*/ 23212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0 w 6229739"/>
              <a:gd name="connsiteY5" fmla="*/ 23212 h 1068241"/>
              <a:gd name="connsiteX0" fmla="*/ 0 w 6229739"/>
              <a:gd name="connsiteY0" fmla="*/ 23212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0 w 6229739"/>
              <a:gd name="connsiteY5" fmla="*/ 23212 h 1068241"/>
              <a:gd name="connsiteX0" fmla="*/ 0 w 6229739"/>
              <a:gd name="connsiteY0" fmla="*/ 23212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0 w 6229739"/>
              <a:gd name="connsiteY5" fmla="*/ 23212 h 1068241"/>
              <a:gd name="connsiteX0" fmla="*/ 1045028 w 6229739"/>
              <a:gd name="connsiteY0" fmla="*/ 573718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045028 w 6229739"/>
              <a:gd name="connsiteY5" fmla="*/ 573718 h 1068241"/>
              <a:gd name="connsiteX0" fmla="*/ 1045028 w 6229739"/>
              <a:gd name="connsiteY0" fmla="*/ 573718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045028 w 6229739"/>
              <a:gd name="connsiteY5" fmla="*/ 573718 h 1068241"/>
              <a:gd name="connsiteX0" fmla="*/ 1045028 w 6229739"/>
              <a:gd name="connsiteY0" fmla="*/ 573718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045028 w 6229739"/>
              <a:gd name="connsiteY5" fmla="*/ 573718 h 1068241"/>
              <a:gd name="connsiteX0" fmla="*/ 1660848 w 6229739"/>
              <a:gd name="connsiteY0" fmla="*/ 573718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660848 w 6229739"/>
              <a:gd name="connsiteY5" fmla="*/ 573718 h 1068241"/>
              <a:gd name="connsiteX0" fmla="*/ 1660848 w 6229739"/>
              <a:gd name="connsiteY0" fmla="*/ 573718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660848 w 6229739"/>
              <a:gd name="connsiteY5" fmla="*/ 573718 h 1068241"/>
              <a:gd name="connsiteX0" fmla="*/ 1660848 w 6229739"/>
              <a:gd name="connsiteY0" fmla="*/ 573718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660848 w 6229739"/>
              <a:gd name="connsiteY5" fmla="*/ 573718 h 1068241"/>
              <a:gd name="connsiteX0" fmla="*/ 1595534 w 6229739"/>
              <a:gd name="connsiteY0" fmla="*/ 825645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595534 w 6229739"/>
              <a:gd name="connsiteY5" fmla="*/ 825645 h 1068241"/>
              <a:gd name="connsiteX0" fmla="*/ 1595534 w 6229739"/>
              <a:gd name="connsiteY0" fmla="*/ 825645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595534 w 6229739"/>
              <a:gd name="connsiteY5" fmla="*/ 825645 h 1068241"/>
              <a:gd name="connsiteX0" fmla="*/ 1483567 w 6229739"/>
              <a:gd name="connsiteY0" fmla="*/ 806983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483567 w 6229739"/>
              <a:gd name="connsiteY5" fmla="*/ 806983 h 1068241"/>
              <a:gd name="connsiteX0" fmla="*/ 1483567 w 6229739"/>
              <a:gd name="connsiteY0" fmla="*/ 806983 h 1068241"/>
              <a:gd name="connsiteX1" fmla="*/ 4736179 w 6229739"/>
              <a:gd name="connsiteY1" fmla="*/ 153541 h 1068241"/>
              <a:gd name="connsiteX2" fmla="*/ 6229739 w 6229739"/>
              <a:gd name="connsiteY2" fmla="*/ 23212 h 1068241"/>
              <a:gd name="connsiteX3" fmla="*/ 6229739 w 6229739"/>
              <a:gd name="connsiteY3" fmla="*/ 1068241 h 1068241"/>
              <a:gd name="connsiteX4" fmla="*/ 0 w 6229739"/>
              <a:gd name="connsiteY4" fmla="*/ 1068241 h 1068241"/>
              <a:gd name="connsiteX5" fmla="*/ 1483567 w 6229739"/>
              <a:gd name="connsiteY5" fmla="*/ 806983 h 1068241"/>
              <a:gd name="connsiteX0" fmla="*/ 1707502 w 6453674"/>
              <a:gd name="connsiteY0" fmla="*/ 806983 h 1068241"/>
              <a:gd name="connsiteX1" fmla="*/ 4960114 w 6453674"/>
              <a:gd name="connsiteY1" fmla="*/ 153541 h 1068241"/>
              <a:gd name="connsiteX2" fmla="*/ 6453674 w 6453674"/>
              <a:gd name="connsiteY2" fmla="*/ 23212 h 1068241"/>
              <a:gd name="connsiteX3" fmla="*/ 6453674 w 6453674"/>
              <a:gd name="connsiteY3" fmla="*/ 1068241 h 1068241"/>
              <a:gd name="connsiteX4" fmla="*/ 0 w 6453674"/>
              <a:gd name="connsiteY4" fmla="*/ 1002927 h 1068241"/>
              <a:gd name="connsiteX5" fmla="*/ 1707502 w 6453674"/>
              <a:gd name="connsiteY5" fmla="*/ 806983 h 1068241"/>
              <a:gd name="connsiteX0" fmla="*/ 1707502 w 6453674"/>
              <a:gd name="connsiteY0" fmla="*/ 806983 h 1068241"/>
              <a:gd name="connsiteX1" fmla="*/ 4960114 w 6453674"/>
              <a:gd name="connsiteY1" fmla="*/ 153541 h 1068241"/>
              <a:gd name="connsiteX2" fmla="*/ 6453674 w 6453674"/>
              <a:gd name="connsiteY2" fmla="*/ 23212 h 1068241"/>
              <a:gd name="connsiteX3" fmla="*/ 6453674 w 6453674"/>
              <a:gd name="connsiteY3" fmla="*/ 1068241 h 1068241"/>
              <a:gd name="connsiteX4" fmla="*/ 0 w 6453674"/>
              <a:gd name="connsiteY4" fmla="*/ 1002927 h 1068241"/>
              <a:gd name="connsiteX5" fmla="*/ 1707502 w 6453674"/>
              <a:gd name="connsiteY5" fmla="*/ 806983 h 1068241"/>
              <a:gd name="connsiteX0" fmla="*/ 1707502 w 6453674"/>
              <a:gd name="connsiteY0" fmla="*/ 806983 h 1208053"/>
              <a:gd name="connsiteX1" fmla="*/ 4960114 w 6453674"/>
              <a:gd name="connsiteY1" fmla="*/ 153541 h 1208053"/>
              <a:gd name="connsiteX2" fmla="*/ 6453674 w 6453674"/>
              <a:gd name="connsiteY2" fmla="*/ 23212 h 1208053"/>
              <a:gd name="connsiteX3" fmla="*/ 6453674 w 6453674"/>
              <a:gd name="connsiteY3" fmla="*/ 1068241 h 1208053"/>
              <a:gd name="connsiteX4" fmla="*/ 0 w 6453674"/>
              <a:gd name="connsiteY4" fmla="*/ 1002927 h 1208053"/>
              <a:gd name="connsiteX5" fmla="*/ 1707502 w 6453674"/>
              <a:gd name="connsiteY5" fmla="*/ 806983 h 1208053"/>
              <a:gd name="connsiteX0" fmla="*/ 1707502 w 6453674"/>
              <a:gd name="connsiteY0" fmla="*/ 806983 h 1303122"/>
              <a:gd name="connsiteX1" fmla="*/ 4960114 w 6453674"/>
              <a:gd name="connsiteY1" fmla="*/ 153541 h 1303122"/>
              <a:gd name="connsiteX2" fmla="*/ 6453674 w 6453674"/>
              <a:gd name="connsiteY2" fmla="*/ 23212 h 1303122"/>
              <a:gd name="connsiteX3" fmla="*/ 6453674 w 6453674"/>
              <a:gd name="connsiteY3" fmla="*/ 1068241 h 1303122"/>
              <a:gd name="connsiteX4" fmla="*/ 0 w 6453674"/>
              <a:gd name="connsiteY4" fmla="*/ 1002927 h 1303122"/>
              <a:gd name="connsiteX5" fmla="*/ 1707502 w 6453674"/>
              <a:gd name="connsiteY5" fmla="*/ 806983 h 1303122"/>
              <a:gd name="connsiteX0" fmla="*/ 1707502 w 6453674"/>
              <a:gd name="connsiteY0" fmla="*/ 806983 h 1373581"/>
              <a:gd name="connsiteX1" fmla="*/ 4960114 w 6453674"/>
              <a:gd name="connsiteY1" fmla="*/ 153541 h 1373581"/>
              <a:gd name="connsiteX2" fmla="*/ 6453674 w 6453674"/>
              <a:gd name="connsiteY2" fmla="*/ 23212 h 1373581"/>
              <a:gd name="connsiteX3" fmla="*/ 6453674 w 6453674"/>
              <a:gd name="connsiteY3" fmla="*/ 1068241 h 1373581"/>
              <a:gd name="connsiteX4" fmla="*/ 4572001 w 6453674"/>
              <a:gd name="connsiteY4" fmla="*/ 1372929 h 1373581"/>
              <a:gd name="connsiteX5" fmla="*/ 0 w 6453674"/>
              <a:gd name="connsiteY5" fmla="*/ 1002927 h 1373581"/>
              <a:gd name="connsiteX6" fmla="*/ 1707502 w 6453674"/>
              <a:gd name="connsiteY6" fmla="*/ 806983 h 1373581"/>
              <a:gd name="connsiteX0" fmla="*/ 1707502 w 6453674"/>
              <a:gd name="connsiteY0" fmla="*/ 806983 h 1372929"/>
              <a:gd name="connsiteX1" fmla="*/ 4960114 w 6453674"/>
              <a:gd name="connsiteY1" fmla="*/ 153541 h 1372929"/>
              <a:gd name="connsiteX2" fmla="*/ 6453674 w 6453674"/>
              <a:gd name="connsiteY2" fmla="*/ 23212 h 1372929"/>
              <a:gd name="connsiteX3" fmla="*/ 6453674 w 6453674"/>
              <a:gd name="connsiteY3" fmla="*/ 1068241 h 1372929"/>
              <a:gd name="connsiteX4" fmla="*/ 4572001 w 6453674"/>
              <a:gd name="connsiteY4" fmla="*/ 1372929 h 1372929"/>
              <a:gd name="connsiteX5" fmla="*/ 0 w 6453674"/>
              <a:gd name="connsiteY5" fmla="*/ 1002927 h 1372929"/>
              <a:gd name="connsiteX6" fmla="*/ 1707502 w 6453674"/>
              <a:gd name="connsiteY6" fmla="*/ 806983 h 1372929"/>
              <a:gd name="connsiteX0" fmla="*/ 1707502 w 6453674"/>
              <a:gd name="connsiteY0" fmla="*/ 806983 h 1111672"/>
              <a:gd name="connsiteX1" fmla="*/ 4960114 w 6453674"/>
              <a:gd name="connsiteY1" fmla="*/ 153541 h 1111672"/>
              <a:gd name="connsiteX2" fmla="*/ 6453674 w 6453674"/>
              <a:gd name="connsiteY2" fmla="*/ 23212 h 1111672"/>
              <a:gd name="connsiteX3" fmla="*/ 6453674 w 6453674"/>
              <a:gd name="connsiteY3" fmla="*/ 1068241 h 1111672"/>
              <a:gd name="connsiteX4" fmla="*/ 4711960 w 6453674"/>
              <a:gd name="connsiteY4" fmla="*/ 1111672 h 1111672"/>
              <a:gd name="connsiteX5" fmla="*/ 0 w 6453674"/>
              <a:gd name="connsiteY5" fmla="*/ 1002927 h 1111672"/>
              <a:gd name="connsiteX6" fmla="*/ 1707502 w 6453674"/>
              <a:gd name="connsiteY6" fmla="*/ 806983 h 1111672"/>
              <a:gd name="connsiteX0" fmla="*/ 1707502 w 6453674"/>
              <a:gd name="connsiteY0" fmla="*/ 806983 h 1111672"/>
              <a:gd name="connsiteX1" fmla="*/ 4960114 w 6453674"/>
              <a:gd name="connsiteY1" fmla="*/ 153541 h 1111672"/>
              <a:gd name="connsiteX2" fmla="*/ 6453674 w 6453674"/>
              <a:gd name="connsiteY2" fmla="*/ 23212 h 1111672"/>
              <a:gd name="connsiteX3" fmla="*/ 6435013 w 6453674"/>
              <a:gd name="connsiteY3" fmla="*/ 751000 h 1111672"/>
              <a:gd name="connsiteX4" fmla="*/ 4711960 w 6453674"/>
              <a:gd name="connsiteY4" fmla="*/ 1111672 h 1111672"/>
              <a:gd name="connsiteX5" fmla="*/ 0 w 6453674"/>
              <a:gd name="connsiteY5" fmla="*/ 1002927 h 1111672"/>
              <a:gd name="connsiteX6" fmla="*/ 1707502 w 6453674"/>
              <a:gd name="connsiteY6" fmla="*/ 806983 h 1111672"/>
              <a:gd name="connsiteX0" fmla="*/ 1707502 w 6472336"/>
              <a:gd name="connsiteY0" fmla="*/ 806983 h 1111672"/>
              <a:gd name="connsiteX1" fmla="*/ 4960114 w 6472336"/>
              <a:gd name="connsiteY1" fmla="*/ 153541 h 1111672"/>
              <a:gd name="connsiteX2" fmla="*/ 6453674 w 6472336"/>
              <a:gd name="connsiteY2" fmla="*/ 23212 h 1111672"/>
              <a:gd name="connsiteX3" fmla="*/ 6472336 w 6472336"/>
              <a:gd name="connsiteY3" fmla="*/ 545727 h 1111672"/>
              <a:gd name="connsiteX4" fmla="*/ 4711960 w 6472336"/>
              <a:gd name="connsiteY4" fmla="*/ 1111672 h 1111672"/>
              <a:gd name="connsiteX5" fmla="*/ 0 w 6472336"/>
              <a:gd name="connsiteY5" fmla="*/ 1002927 h 1111672"/>
              <a:gd name="connsiteX6" fmla="*/ 1707502 w 6472336"/>
              <a:gd name="connsiteY6" fmla="*/ 806983 h 1111672"/>
              <a:gd name="connsiteX0" fmla="*/ 1707502 w 6463005"/>
              <a:gd name="connsiteY0" fmla="*/ 806983 h 1111672"/>
              <a:gd name="connsiteX1" fmla="*/ 4960114 w 6463005"/>
              <a:gd name="connsiteY1" fmla="*/ 153541 h 1111672"/>
              <a:gd name="connsiteX2" fmla="*/ 6453674 w 6463005"/>
              <a:gd name="connsiteY2" fmla="*/ 23212 h 1111672"/>
              <a:gd name="connsiteX3" fmla="*/ 6463005 w 6463005"/>
              <a:gd name="connsiteY3" fmla="*/ 461751 h 1111672"/>
              <a:gd name="connsiteX4" fmla="*/ 4711960 w 6463005"/>
              <a:gd name="connsiteY4" fmla="*/ 1111672 h 1111672"/>
              <a:gd name="connsiteX5" fmla="*/ 0 w 6463005"/>
              <a:gd name="connsiteY5" fmla="*/ 1002927 h 1111672"/>
              <a:gd name="connsiteX6" fmla="*/ 1707502 w 6463005"/>
              <a:gd name="connsiteY6" fmla="*/ 806983 h 1111672"/>
              <a:gd name="connsiteX0" fmla="*/ 1707502 w 6453674"/>
              <a:gd name="connsiteY0" fmla="*/ 806983 h 1111672"/>
              <a:gd name="connsiteX1" fmla="*/ 4960114 w 6453674"/>
              <a:gd name="connsiteY1" fmla="*/ 153541 h 1111672"/>
              <a:gd name="connsiteX2" fmla="*/ 6453674 w 6453674"/>
              <a:gd name="connsiteY2" fmla="*/ 23212 h 1111672"/>
              <a:gd name="connsiteX3" fmla="*/ 6453674 w 6453674"/>
              <a:gd name="connsiteY3" fmla="*/ 564388 h 1111672"/>
              <a:gd name="connsiteX4" fmla="*/ 4711960 w 6453674"/>
              <a:gd name="connsiteY4" fmla="*/ 1111672 h 1111672"/>
              <a:gd name="connsiteX5" fmla="*/ 0 w 6453674"/>
              <a:gd name="connsiteY5" fmla="*/ 1002927 h 1111672"/>
              <a:gd name="connsiteX6" fmla="*/ 1707502 w 6453674"/>
              <a:gd name="connsiteY6" fmla="*/ 806983 h 1111672"/>
              <a:gd name="connsiteX0" fmla="*/ 1707502 w 6453674"/>
              <a:gd name="connsiteY0" fmla="*/ 806983 h 1111672"/>
              <a:gd name="connsiteX1" fmla="*/ 4960114 w 6453674"/>
              <a:gd name="connsiteY1" fmla="*/ 153541 h 1111672"/>
              <a:gd name="connsiteX2" fmla="*/ 6453674 w 6453674"/>
              <a:gd name="connsiteY2" fmla="*/ 23212 h 1111672"/>
              <a:gd name="connsiteX3" fmla="*/ 6453674 w 6453674"/>
              <a:gd name="connsiteY3" fmla="*/ 564388 h 1111672"/>
              <a:gd name="connsiteX4" fmla="*/ 4711960 w 6453674"/>
              <a:gd name="connsiteY4" fmla="*/ 1111672 h 1111672"/>
              <a:gd name="connsiteX5" fmla="*/ 0 w 6453674"/>
              <a:gd name="connsiteY5" fmla="*/ 1002927 h 1111672"/>
              <a:gd name="connsiteX6" fmla="*/ 1707502 w 6453674"/>
              <a:gd name="connsiteY6" fmla="*/ 806983 h 1111672"/>
              <a:gd name="connsiteX0" fmla="*/ 1707502 w 6453674"/>
              <a:gd name="connsiteY0" fmla="*/ 806983 h 1232970"/>
              <a:gd name="connsiteX1" fmla="*/ 4960114 w 6453674"/>
              <a:gd name="connsiteY1" fmla="*/ 153541 h 1232970"/>
              <a:gd name="connsiteX2" fmla="*/ 6453674 w 6453674"/>
              <a:gd name="connsiteY2" fmla="*/ 23212 h 1232970"/>
              <a:gd name="connsiteX3" fmla="*/ 6453674 w 6453674"/>
              <a:gd name="connsiteY3" fmla="*/ 564388 h 1232970"/>
              <a:gd name="connsiteX4" fmla="*/ 4320075 w 6453674"/>
              <a:gd name="connsiteY4" fmla="*/ 1232970 h 1232970"/>
              <a:gd name="connsiteX5" fmla="*/ 0 w 6453674"/>
              <a:gd name="connsiteY5" fmla="*/ 1002927 h 1232970"/>
              <a:gd name="connsiteX6" fmla="*/ 1707502 w 6453674"/>
              <a:gd name="connsiteY6" fmla="*/ 806983 h 1232970"/>
              <a:gd name="connsiteX0" fmla="*/ 1707502 w 6453674"/>
              <a:gd name="connsiteY0" fmla="*/ 806983 h 1232970"/>
              <a:gd name="connsiteX1" fmla="*/ 4960114 w 6453674"/>
              <a:gd name="connsiteY1" fmla="*/ 153541 h 1232970"/>
              <a:gd name="connsiteX2" fmla="*/ 6453674 w 6453674"/>
              <a:gd name="connsiteY2" fmla="*/ 23212 h 1232970"/>
              <a:gd name="connsiteX3" fmla="*/ 6453674 w 6453674"/>
              <a:gd name="connsiteY3" fmla="*/ 564388 h 1232970"/>
              <a:gd name="connsiteX4" fmla="*/ 4320075 w 6453674"/>
              <a:gd name="connsiteY4" fmla="*/ 1232970 h 1232970"/>
              <a:gd name="connsiteX5" fmla="*/ 0 w 6453674"/>
              <a:gd name="connsiteY5" fmla="*/ 1002927 h 1232970"/>
              <a:gd name="connsiteX6" fmla="*/ 1707502 w 6453674"/>
              <a:gd name="connsiteY6" fmla="*/ 806983 h 1232970"/>
              <a:gd name="connsiteX0" fmla="*/ 1707502 w 6453674"/>
              <a:gd name="connsiteY0" fmla="*/ 806983 h 1330804"/>
              <a:gd name="connsiteX1" fmla="*/ 4960114 w 6453674"/>
              <a:gd name="connsiteY1" fmla="*/ 153541 h 1330804"/>
              <a:gd name="connsiteX2" fmla="*/ 6453674 w 6453674"/>
              <a:gd name="connsiteY2" fmla="*/ 23212 h 1330804"/>
              <a:gd name="connsiteX3" fmla="*/ 6453674 w 6453674"/>
              <a:gd name="connsiteY3" fmla="*/ 564388 h 1330804"/>
              <a:gd name="connsiteX4" fmla="*/ 4320075 w 6453674"/>
              <a:gd name="connsiteY4" fmla="*/ 1232970 h 1330804"/>
              <a:gd name="connsiteX5" fmla="*/ 0 w 6453674"/>
              <a:gd name="connsiteY5" fmla="*/ 1002927 h 1330804"/>
              <a:gd name="connsiteX6" fmla="*/ 1707502 w 6453674"/>
              <a:gd name="connsiteY6" fmla="*/ 806983 h 1330804"/>
              <a:gd name="connsiteX0" fmla="*/ 1707502 w 6453674"/>
              <a:gd name="connsiteY0" fmla="*/ 817338 h 1341159"/>
              <a:gd name="connsiteX1" fmla="*/ 4950784 w 6453674"/>
              <a:gd name="connsiteY1" fmla="*/ 126574 h 1341159"/>
              <a:gd name="connsiteX2" fmla="*/ 6453674 w 6453674"/>
              <a:gd name="connsiteY2" fmla="*/ 33567 h 1341159"/>
              <a:gd name="connsiteX3" fmla="*/ 6453674 w 6453674"/>
              <a:gd name="connsiteY3" fmla="*/ 574743 h 1341159"/>
              <a:gd name="connsiteX4" fmla="*/ 4320075 w 6453674"/>
              <a:gd name="connsiteY4" fmla="*/ 1243325 h 1341159"/>
              <a:gd name="connsiteX5" fmla="*/ 0 w 6453674"/>
              <a:gd name="connsiteY5" fmla="*/ 1013282 h 1341159"/>
              <a:gd name="connsiteX6" fmla="*/ 1707502 w 6453674"/>
              <a:gd name="connsiteY6" fmla="*/ 817338 h 1341159"/>
              <a:gd name="connsiteX0" fmla="*/ 1707502 w 6453674"/>
              <a:gd name="connsiteY0" fmla="*/ 803005 h 1326826"/>
              <a:gd name="connsiteX1" fmla="*/ 4950784 w 6453674"/>
              <a:gd name="connsiteY1" fmla="*/ 112241 h 1326826"/>
              <a:gd name="connsiteX2" fmla="*/ 6453674 w 6453674"/>
              <a:gd name="connsiteY2" fmla="*/ 19234 h 1326826"/>
              <a:gd name="connsiteX3" fmla="*/ 6453674 w 6453674"/>
              <a:gd name="connsiteY3" fmla="*/ 560410 h 1326826"/>
              <a:gd name="connsiteX4" fmla="*/ 4320075 w 6453674"/>
              <a:gd name="connsiteY4" fmla="*/ 1228992 h 1326826"/>
              <a:gd name="connsiteX5" fmla="*/ 0 w 6453674"/>
              <a:gd name="connsiteY5" fmla="*/ 998949 h 1326826"/>
              <a:gd name="connsiteX6" fmla="*/ 1707502 w 6453674"/>
              <a:gd name="connsiteY6" fmla="*/ 803005 h 1326826"/>
              <a:gd name="connsiteX0" fmla="*/ 1707502 w 6453674"/>
              <a:gd name="connsiteY0" fmla="*/ 817338 h 1341159"/>
              <a:gd name="connsiteX1" fmla="*/ 4950784 w 6453674"/>
              <a:gd name="connsiteY1" fmla="*/ 126574 h 1341159"/>
              <a:gd name="connsiteX2" fmla="*/ 6453674 w 6453674"/>
              <a:gd name="connsiteY2" fmla="*/ 33567 h 1341159"/>
              <a:gd name="connsiteX3" fmla="*/ 6453674 w 6453674"/>
              <a:gd name="connsiteY3" fmla="*/ 574743 h 1341159"/>
              <a:gd name="connsiteX4" fmla="*/ 4320075 w 6453674"/>
              <a:gd name="connsiteY4" fmla="*/ 1243325 h 1341159"/>
              <a:gd name="connsiteX5" fmla="*/ 0 w 6453674"/>
              <a:gd name="connsiteY5" fmla="*/ 1013282 h 1341159"/>
              <a:gd name="connsiteX6" fmla="*/ 1707502 w 6453674"/>
              <a:gd name="connsiteY6" fmla="*/ 817338 h 1341159"/>
              <a:gd name="connsiteX0" fmla="*/ 1707502 w 6453674"/>
              <a:gd name="connsiteY0" fmla="*/ 817338 h 1341159"/>
              <a:gd name="connsiteX1" fmla="*/ 4950784 w 6453674"/>
              <a:gd name="connsiteY1" fmla="*/ 126574 h 1341159"/>
              <a:gd name="connsiteX2" fmla="*/ 6453674 w 6453674"/>
              <a:gd name="connsiteY2" fmla="*/ 33567 h 1341159"/>
              <a:gd name="connsiteX3" fmla="*/ 6453674 w 6453674"/>
              <a:gd name="connsiteY3" fmla="*/ 574743 h 1341159"/>
              <a:gd name="connsiteX4" fmla="*/ 4320075 w 6453674"/>
              <a:gd name="connsiteY4" fmla="*/ 1243325 h 1341159"/>
              <a:gd name="connsiteX5" fmla="*/ 0 w 6453674"/>
              <a:gd name="connsiteY5" fmla="*/ 1013282 h 1341159"/>
              <a:gd name="connsiteX6" fmla="*/ 1707502 w 6453674"/>
              <a:gd name="connsiteY6" fmla="*/ 817338 h 1341159"/>
              <a:gd name="connsiteX0" fmla="*/ 1707502 w 6453674"/>
              <a:gd name="connsiteY0" fmla="*/ 817338 h 1341159"/>
              <a:gd name="connsiteX1" fmla="*/ 4950784 w 6453674"/>
              <a:gd name="connsiteY1" fmla="*/ 126574 h 1341159"/>
              <a:gd name="connsiteX2" fmla="*/ 6453674 w 6453674"/>
              <a:gd name="connsiteY2" fmla="*/ 33567 h 1341159"/>
              <a:gd name="connsiteX3" fmla="*/ 6453674 w 6453674"/>
              <a:gd name="connsiteY3" fmla="*/ 574743 h 1341159"/>
              <a:gd name="connsiteX4" fmla="*/ 4320075 w 6453674"/>
              <a:gd name="connsiteY4" fmla="*/ 1243325 h 1341159"/>
              <a:gd name="connsiteX5" fmla="*/ 0 w 6453674"/>
              <a:gd name="connsiteY5" fmla="*/ 1013282 h 1341159"/>
              <a:gd name="connsiteX6" fmla="*/ 1707502 w 6453674"/>
              <a:gd name="connsiteY6" fmla="*/ 817338 h 1341159"/>
              <a:gd name="connsiteX0" fmla="*/ 1707502 w 6453674"/>
              <a:gd name="connsiteY0" fmla="*/ 824451 h 1348272"/>
              <a:gd name="connsiteX1" fmla="*/ 4950784 w 6453674"/>
              <a:gd name="connsiteY1" fmla="*/ 115026 h 1348272"/>
              <a:gd name="connsiteX2" fmla="*/ 6453674 w 6453674"/>
              <a:gd name="connsiteY2" fmla="*/ 40680 h 1348272"/>
              <a:gd name="connsiteX3" fmla="*/ 6453674 w 6453674"/>
              <a:gd name="connsiteY3" fmla="*/ 581856 h 1348272"/>
              <a:gd name="connsiteX4" fmla="*/ 4320075 w 6453674"/>
              <a:gd name="connsiteY4" fmla="*/ 1250438 h 1348272"/>
              <a:gd name="connsiteX5" fmla="*/ 0 w 6453674"/>
              <a:gd name="connsiteY5" fmla="*/ 1020395 h 1348272"/>
              <a:gd name="connsiteX6" fmla="*/ 1707502 w 6453674"/>
              <a:gd name="connsiteY6" fmla="*/ 824451 h 1348272"/>
              <a:gd name="connsiteX0" fmla="*/ 1707502 w 6453674"/>
              <a:gd name="connsiteY0" fmla="*/ 818566 h 1342387"/>
              <a:gd name="connsiteX1" fmla="*/ 4950784 w 6453674"/>
              <a:gd name="connsiteY1" fmla="*/ 109141 h 1342387"/>
              <a:gd name="connsiteX2" fmla="*/ 6453674 w 6453674"/>
              <a:gd name="connsiteY2" fmla="*/ 34795 h 1342387"/>
              <a:gd name="connsiteX3" fmla="*/ 6453674 w 6453674"/>
              <a:gd name="connsiteY3" fmla="*/ 575971 h 1342387"/>
              <a:gd name="connsiteX4" fmla="*/ 4320075 w 6453674"/>
              <a:gd name="connsiteY4" fmla="*/ 1244553 h 1342387"/>
              <a:gd name="connsiteX5" fmla="*/ 0 w 6453674"/>
              <a:gd name="connsiteY5" fmla="*/ 1014510 h 1342387"/>
              <a:gd name="connsiteX6" fmla="*/ 1707502 w 6453674"/>
              <a:gd name="connsiteY6" fmla="*/ 818566 h 134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3674" h="1342387">
                <a:moveTo>
                  <a:pt x="1707502" y="818566"/>
                </a:moveTo>
                <a:cubicBezTo>
                  <a:pt x="2343835" y="750042"/>
                  <a:pt x="3260090" y="401599"/>
                  <a:pt x="4950784" y="109141"/>
                </a:cubicBezTo>
                <a:cubicBezTo>
                  <a:pt x="5706787" y="-27608"/>
                  <a:pt x="6089560" y="-15068"/>
                  <a:pt x="6453674" y="34795"/>
                </a:cubicBezTo>
                <a:lnTo>
                  <a:pt x="6453674" y="575971"/>
                </a:lnTo>
                <a:cubicBezTo>
                  <a:pt x="5965890" y="877123"/>
                  <a:pt x="5237067" y="1068826"/>
                  <a:pt x="4320075" y="1244553"/>
                </a:cubicBezTo>
                <a:cubicBezTo>
                  <a:pt x="3076512" y="1541577"/>
                  <a:pt x="517849" y="1073067"/>
                  <a:pt x="0" y="1014510"/>
                </a:cubicBezTo>
                <a:cubicBezTo>
                  <a:pt x="587828" y="977187"/>
                  <a:pt x="1138335" y="883881"/>
                  <a:pt x="1707502" y="818566"/>
                </a:cubicBezTo>
                <a:close/>
              </a:path>
            </a:pathLst>
          </a:custGeom>
          <a:solidFill>
            <a:srgbClr val="1066A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707" dirty="0"/>
          </a:p>
        </p:txBody>
      </p:sp>
      <p:sp>
        <p:nvSpPr>
          <p:cNvPr id="9" name="TextBox 102"/>
          <p:cNvSpPr txBox="1"/>
          <p:nvPr/>
        </p:nvSpPr>
        <p:spPr>
          <a:xfrm>
            <a:off x="197998" y="5378756"/>
            <a:ext cx="11560335" cy="707886"/>
          </a:xfrm>
          <a:prstGeom prst="rect">
            <a:avLst/>
          </a:prstGeom>
          <a:noFill/>
        </p:spPr>
        <p:txBody>
          <a:bodyPr wrap="square" rtlCol="0">
            <a:spAutoFit/>
          </a:bodyPr>
          <a:lstStyle/>
          <a:p>
            <a:r>
              <a:rPr lang="zh-CN" altLang="en-US" sz="4000" b="1" dirty="0">
                <a:solidFill>
                  <a:srgbClr val="005BAB"/>
                </a:solidFill>
                <a:ea typeface="字由点字典黑 65J" panose="00020600040101010101" charset="-122"/>
              </a:rPr>
              <a:t>智能舆情分析系统及其在汽车品牌管理中的应用</a:t>
            </a:r>
            <a:endParaRPr lang="en-US" altLang="zh-CN" sz="4000" b="1" dirty="0">
              <a:solidFill>
                <a:srgbClr val="005BAB"/>
              </a:solidFill>
              <a:ea typeface="字由点字典黑 65J" panose="00020600040101010101" charset="-122"/>
            </a:endParaRPr>
          </a:p>
        </p:txBody>
      </p:sp>
      <p:sp>
        <p:nvSpPr>
          <p:cNvPr id="10" name="标题 4"/>
          <p:cNvSpPr txBox="1">
            <a:spLocks/>
          </p:cNvSpPr>
          <p:nvPr/>
        </p:nvSpPr>
        <p:spPr>
          <a:xfrm>
            <a:off x="10279586" y="6267870"/>
            <a:ext cx="1559488" cy="3941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rgbClr val="0068B7"/>
                </a:solidFill>
                <a:latin typeface="微软雅黑" panose="020B0503020204020204" charset="-122"/>
                <a:ea typeface="微软雅黑" panose="020B0503020204020204" charset="-122"/>
                <a:cs typeface="+mn-cs"/>
              </a:rPr>
              <a:t>2024</a:t>
            </a:r>
            <a:r>
              <a:rPr lang="zh-CN" altLang="en-US" sz="2000" b="1" dirty="0">
                <a:solidFill>
                  <a:srgbClr val="0068B7"/>
                </a:solidFill>
                <a:latin typeface="微软雅黑" panose="020B0503020204020204" charset="-122"/>
                <a:ea typeface="微软雅黑" panose="020B0503020204020204" charset="-122"/>
                <a:cs typeface="+mn-cs"/>
              </a:rPr>
              <a:t>年</a:t>
            </a:r>
            <a:r>
              <a:rPr lang="en-US" altLang="zh-CN" sz="2000" b="1" dirty="0">
                <a:solidFill>
                  <a:srgbClr val="0068B7"/>
                </a:solidFill>
                <a:latin typeface="微软雅黑" panose="020B0503020204020204" charset="-122"/>
                <a:ea typeface="微软雅黑" panose="020B0503020204020204" charset="-122"/>
                <a:cs typeface="+mn-cs"/>
              </a:rPr>
              <a:t>6</a:t>
            </a:r>
            <a:r>
              <a:rPr lang="zh-CN" altLang="en-US" sz="2000" b="1" dirty="0">
                <a:solidFill>
                  <a:srgbClr val="0068B7"/>
                </a:solidFill>
                <a:latin typeface="微软雅黑" panose="020B0503020204020204" charset="-122"/>
                <a:ea typeface="微软雅黑" panose="020B0503020204020204" charset="-122"/>
                <a:cs typeface="+mn-cs"/>
              </a:rPr>
              <a:t>月</a:t>
            </a:r>
            <a:endParaRPr lang="en-US" altLang="zh-CN" sz="2000" b="1" dirty="0">
              <a:solidFill>
                <a:srgbClr val="0068B7"/>
              </a:solidFill>
              <a:latin typeface="微软雅黑" panose="020B0503020204020204" charset="-122"/>
              <a:ea typeface="微软雅黑" panose="020B0503020204020204" charset="-122"/>
              <a:cs typeface="+mn-cs"/>
            </a:endParaRPr>
          </a:p>
        </p:txBody>
      </p:sp>
      <p:pic>
        <p:nvPicPr>
          <p:cNvPr id="8" name="图片 7">
            <a:extLst>
              <a:ext uri="{FF2B5EF4-FFF2-40B4-BE49-F238E27FC236}">
                <a16:creationId xmlns:a16="http://schemas.microsoft.com/office/drawing/2014/main" id="{F1B28E90-5D46-1796-F8BE-F4F54BF3DE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0447" y="362002"/>
            <a:ext cx="3157263" cy="687582"/>
          </a:xfrm>
          <a:prstGeom prst="rect">
            <a:avLst/>
          </a:prstGeom>
        </p:spPr>
      </p:pic>
      <p:cxnSp>
        <p:nvCxnSpPr>
          <p:cNvPr id="39" name="直接连接符 38">
            <a:extLst>
              <a:ext uri="{FF2B5EF4-FFF2-40B4-BE49-F238E27FC236}">
                <a16:creationId xmlns:a16="http://schemas.microsoft.com/office/drawing/2014/main" id="{2849F60E-2CB3-2A14-2318-C612E3F445A3}"/>
              </a:ext>
            </a:extLst>
          </p:cNvPr>
          <p:cNvCxnSpPr>
            <a:cxnSpLocks/>
          </p:cNvCxnSpPr>
          <p:nvPr/>
        </p:nvCxnSpPr>
        <p:spPr>
          <a:xfrm>
            <a:off x="271261" y="6152206"/>
            <a:ext cx="11413808" cy="0"/>
          </a:xfrm>
          <a:prstGeom prst="line">
            <a:avLst/>
          </a:prstGeom>
          <a:ln w="12700">
            <a:solidFill>
              <a:srgbClr val="2059A3"/>
            </a:solidFill>
          </a:ln>
        </p:spPr>
        <p:style>
          <a:lnRef idx="1">
            <a:schemeClr val="accent1"/>
          </a:lnRef>
          <a:fillRef idx="0">
            <a:schemeClr val="accent1"/>
          </a:fillRef>
          <a:effectRef idx="0">
            <a:schemeClr val="accent1"/>
          </a:effectRef>
          <a:fontRef idx="minor">
            <a:schemeClr val="tx1"/>
          </a:fontRef>
        </p:style>
      </p:cxnSp>
      <p:sp>
        <p:nvSpPr>
          <p:cNvPr id="2" name="TextBox 102">
            <a:extLst>
              <a:ext uri="{FF2B5EF4-FFF2-40B4-BE49-F238E27FC236}">
                <a16:creationId xmlns:a16="http://schemas.microsoft.com/office/drawing/2014/main" id="{9A914991-97A6-60A0-43DC-8C9C663BD41A}"/>
              </a:ext>
            </a:extLst>
          </p:cNvPr>
          <p:cNvSpPr txBox="1"/>
          <p:nvPr/>
        </p:nvSpPr>
        <p:spPr>
          <a:xfrm>
            <a:off x="278739" y="6267870"/>
            <a:ext cx="11560335" cy="369332"/>
          </a:xfrm>
          <a:prstGeom prst="rect">
            <a:avLst/>
          </a:prstGeom>
          <a:noFill/>
        </p:spPr>
        <p:txBody>
          <a:bodyPr wrap="square" rtlCol="0">
            <a:spAutoFit/>
          </a:bodyPr>
          <a:lstStyle/>
          <a:p>
            <a:r>
              <a:rPr lang="zh-CN" altLang="en-US" sz="1800" dirty="0">
                <a:solidFill>
                  <a:srgbClr val="000000"/>
                </a:solidFill>
                <a:effectLst/>
                <a:latin typeface="宋体" panose="02010600030101010101" pitchFamily="2" charset="-122"/>
                <a:ea typeface="宋体" panose="02010600030101010101" pitchFamily="2" charset="-122"/>
              </a:rPr>
              <a:t>第一小组：王肖鉴 徐思睿 方俊皓 冯越 梁启宸</a:t>
            </a:r>
            <a:endParaRPr lang="en-US" altLang="zh-CN" sz="4000" b="1" dirty="0">
              <a:solidFill>
                <a:srgbClr val="005BAB"/>
              </a:solidFill>
              <a:ea typeface="字由点字典黑 65J" panose="00020600040101010101" charset="-122"/>
            </a:endParaRPr>
          </a:p>
        </p:txBody>
      </p:sp>
    </p:spTree>
    <p:extLst>
      <p:ext uri="{BB962C8B-B14F-4D97-AF65-F5344CB8AC3E}">
        <p14:creationId xmlns:p14="http://schemas.microsoft.com/office/powerpoint/2010/main" val="3856118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2464905" y="2892818"/>
            <a:ext cx="7673008"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数据处理</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10806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847420"/>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sz="1200" dirty="0"/>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sz="1200"/>
            </a:p>
          </p:txBody>
        </p:sp>
      </p:grpSp>
      <p:sp>
        <p:nvSpPr>
          <p:cNvPr id="47" name="AutoShape 47"/>
          <p:cNvSpPr/>
          <p:nvPr/>
        </p:nvSpPr>
        <p:spPr>
          <a:xfrm>
            <a:off x="685800" y="1582367"/>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48" name="TextBox 48"/>
          <p:cNvSpPr txBox="1"/>
          <p:nvPr/>
        </p:nvSpPr>
        <p:spPr>
          <a:xfrm>
            <a:off x="355600" y="939801"/>
            <a:ext cx="3776980" cy="564257"/>
          </a:xfrm>
          <a:prstGeom prst="rect">
            <a:avLst/>
          </a:prstGeom>
        </p:spPr>
        <p:txBody>
          <a:bodyPr wrap="square" lIns="0" tIns="0" rIns="0" bIns="0" rtlCol="0" anchor="t">
            <a:spAutoFit/>
          </a:bodyPr>
          <a:lstStyle/>
          <a:p>
            <a:pPr algn="ctr">
              <a:lnSpc>
                <a:spcPts val="4400"/>
              </a:lnSpc>
            </a:pPr>
            <a:r>
              <a:rPr lang="zh-CN" altLang="en-US" sz="3667" b="1" dirty="0">
                <a:solidFill>
                  <a:srgbClr val="1066A5"/>
                </a:solidFill>
                <a:latin typeface="微软雅黑" panose="020B0503020204020204" charset="-122"/>
                <a:ea typeface="微软雅黑" panose="020B0503020204020204" charset="-122"/>
                <a:sym typeface="+mn-ea"/>
              </a:rPr>
              <a:t>数据处理</a:t>
            </a:r>
            <a:endParaRPr lang="zh-CN" altLang="en-US" sz="3667" dirty="0">
              <a:solidFill>
                <a:srgbClr val="005BAB"/>
              </a:solidFill>
              <a:ea typeface="字由点字典黑 65J" panose="00020600040101010101" charset="-122"/>
            </a:endParaRPr>
          </a:p>
        </p:txBody>
      </p:sp>
      <p:grpSp>
        <p:nvGrpSpPr>
          <p:cNvPr id="49" name="Group 49"/>
          <p:cNvGrpSpPr/>
          <p:nvPr>
            <p:custDataLst>
              <p:tags r:id="rId1"/>
            </p:custDataLst>
          </p:nvPr>
        </p:nvGrpSpPr>
        <p:grpSpPr>
          <a:xfrm>
            <a:off x="2075781" y="2681115"/>
            <a:ext cx="2728361" cy="2871561"/>
            <a:chOff x="0" y="0"/>
            <a:chExt cx="5456722" cy="5743122"/>
          </a:xfrm>
        </p:grpSpPr>
        <p:sp>
          <p:nvSpPr>
            <p:cNvPr id="50" name="Freeform 50"/>
            <p:cNvSpPr/>
            <p:nvPr>
              <p:custDataLst>
                <p:tags r:id="rId15"/>
              </p:custDataLst>
            </p:nvPr>
          </p:nvSpPr>
          <p:spPr>
            <a:xfrm>
              <a:off x="0" y="0"/>
              <a:ext cx="5456682" cy="5743067"/>
            </a:xfrm>
            <a:prstGeom prst="roundRect">
              <a:avLst/>
            </a:prstGeom>
            <a:solidFill>
              <a:srgbClr val="F8F8F8"/>
            </a:solidFill>
          </p:spPr>
          <p:txBody>
            <a:bodyPr/>
            <a:lstStyle/>
            <a:p>
              <a:endParaRPr lang="zh-CN" altLang="en-US" sz="1200"/>
            </a:p>
          </p:txBody>
        </p:sp>
      </p:grpSp>
      <p:grpSp>
        <p:nvGrpSpPr>
          <p:cNvPr id="51" name="Group 51"/>
          <p:cNvGrpSpPr/>
          <p:nvPr>
            <p:custDataLst>
              <p:tags r:id="rId2"/>
            </p:custDataLst>
          </p:nvPr>
        </p:nvGrpSpPr>
        <p:grpSpPr>
          <a:xfrm rot="2627273">
            <a:off x="3044758" y="2302981"/>
            <a:ext cx="790408" cy="790408"/>
            <a:chOff x="0" y="0"/>
            <a:chExt cx="1580816" cy="1580816"/>
          </a:xfrm>
          <a:solidFill>
            <a:srgbClr val="005BAB"/>
          </a:solidFill>
        </p:grpSpPr>
        <p:sp>
          <p:nvSpPr>
            <p:cNvPr id="52" name="Freeform 52"/>
            <p:cNvSpPr/>
            <p:nvPr>
              <p:custDataLst>
                <p:tags r:id="rId14"/>
              </p:custDataLst>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53" name="TextBox 53"/>
          <p:cNvSpPr txBox="1"/>
          <p:nvPr>
            <p:custDataLst>
              <p:tags r:id="rId3"/>
            </p:custDataLst>
          </p:nvPr>
        </p:nvSpPr>
        <p:spPr>
          <a:xfrm>
            <a:off x="2935801" y="2442629"/>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01</a:t>
            </a:r>
          </a:p>
        </p:txBody>
      </p:sp>
      <p:sp>
        <p:nvSpPr>
          <p:cNvPr id="54" name="TextBox 54"/>
          <p:cNvSpPr txBox="1"/>
          <p:nvPr>
            <p:custDataLst>
              <p:tags r:id="rId4"/>
            </p:custDataLst>
          </p:nvPr>
        </p:nvSpPr>
        <p:spPr>
          <a:xfrm>
            <a:off x="2516632" y="3415126"/>
            <a:ext cx="1846659" cy="358431"/>
          </a:xfrm>
          <a:prstGeom prst="rect">
            <a:avLst/>
          </a:prstGeom>
        </p:spPr>
        <p:txBody>
          <a:bodyPr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数据预处理</a:t>
            </a:r>
          </a:p>
        </p:txBody>
      </p:sp>
      <p:sp>
        <p:nvSpPr>
          <p:cNvPr id="55" name="TextBox 55"/>
          <p:cNvSpPr txBox="1"/>
          <p:nvPr>
            <p:custDataLst>
              <p:tags r:id="rId5"/>
            </p:custDataLst>
          </p:nvPr>
        </p:nvSpPr>
        <p:spPr>
          <a:xfrm>
            <a:off x="2485568" y="3905942"/>
            <a:ext cx="2086432" cy="1217930"/>
          </a:xfrm>
          <a:prstGeom prst="rect">
            <a:avLst/>
          </a:prstGeom>
        </p:spPr>
        <p:txBody>
          <a:bodyPr lIns="0" tIns="0" rIns="0" bIns="0" rtlCol="0" anchor="t">
            <a:noAutofit/>
          </a:bodyPr>
          <a:lstStyle/>
          <a:p>
            <a:pPr algn="just"/>
            <a:r>
              <a:rPr lang="zh-CN" altLang="en-US" sz="1867" dirty="0">
                <a:solidFill>
                  <a:srgbClr val="3B424B"/>
                </a:solidFill>
                <a:ea typeface="字由点字典黑 45J" panose="00020600040101010101" charset="-122"/>
              </a:rPr>
              <a:t>基于 </a:t>
            </a:r>
            <a:r>
              <a:rPr lang="en-US" altLang="zh-CN" sz="1867" dirty="0" err="1">
                <a:solidFill>
                  <a:srgbClr val="3B424B"/>
                </a:solidFill>
                <a:ea typeface="字由点字典黑 45J" panose="00020600040101010101" charset="-122"/>
              </a:rPr>
              <a:t>jieba</a:t>
            </a:r>
            <a:r>
              <a:rPr lang="en-US" altLang="zh-CN" sz="1867" dirty="0">
                <a:solidFill>
                  <a:srgbClr val="3B424B"/>
                </a:solidFill>
                <a:ea typeface="字由点字典黑 45J" panose="00020600040101010101" charset="-122"/>
              </a:rPr>
              <a:t> </a:t>
            </a:r>
            <a:r>
              <a:rPr lang="zh-CN" altLang="en-US" sz="1867" dirty="0">
                <a:solidFill>
                  <a:srgbClr val="3B424B"/>
                </a:solidFill>
                <a:ea typeface="字由点字典黑 45J" panose="00020600040101010101" charset="-122"/>
              </a:rPr>
              <a:t>的中文分词 ，使得文本变得结构化，更加易于进行后续的处理和分析。 </a:t>
            </a:r>
          </a:p>
        </p:txBody>
      </p:sp>
      <p:grpSp>
        <p:nvGrpSpPr>
          <p:cNvPr id="56" name="Group 56"/>
          <p:cNvGrpSpPr/>
          <p:nvPr>
            <p:custDataLst>
              <p:tags r:id="rId6"/>
            </p:custDataLst>
          </p:nvPr>
        </p:nvGrpSpPr>
        <p:grpSpPr>
          <a:xfrm>
            <a:off x="6527838" y="2681088"/>
            <a:ext cx="2728361" cy="2871561"/>
            <a:chOff x="0" y="0"/>
            <a:chExt cx="5456722" cy="5743122"/>
          </a:xfrm>
        </p:grpSpPr>
        <p:sp>
          <p:nvSpPr>
            <p:cNvPr id="57" name="Freeform 57"/>
            <p:cNvSpPr/>
            <p:nvPr>
              <p:custDataLst>
                <p:tags r:id="rId13"/>
              </p:custDataLst>
            </p:nvPr>
          </p:nvSpPr>
          <p:spPr>
            <a:xfrm>
              <a:off x="0" y="0"/>
              <a:ext cx="5456682" cy="5743067"/>
            </a:xfrm>
            <a:prstGeom prst="roundRect">
              <a:avLst/>
            </a:prstGeom>
            <a:solidFill>
              <a:srgbClr val="F8F8F8"/>
            </a:solidFill>
          </p:spPr>
          <p:txBody>
            <a:bodyPr/>
            <a:lstStyle/>
            <a:p>
              <a:endParaRPr lang="zh-CN" altLang="en-US" sz="1200"/>
            </a:p>
          </p:txBody>
        </p:sp>
      </p:grpSp>
      <p:grpSp>
        <p:nvGrpSpPr>
          <p:cNvPr id="58" name="Group 58"/>
          <p:cNvGrpSpPr/>
          <p:nvPr>
            <p:custDataLst>
              <p:tags r:id="rId7"/>
            </p:custDataLst>
          </p:nvPr>
        </p:nvGrpSpPr>
        <p:grpSpPr>
          <a:xfrm rot="2627273">
            <a:off x="7496814" y="2302954"/>
            <a:ext cx="790408" cy="790408"/>
            <a:chOff x="0" y="0"/>
            <a:chExt cx="1580816" cy="1580816"/>
          </a:xfrm>
          <a:solidFill>
            <a:srgbClr val="005BAB"/>
          </a:solidFill>
        </p:grpSpPr>
        <p:sp>
          <p:nvSpPr>
            <p:cNvPr id="59" name="Freeform 59"/>
            <p:cNvSpPr/>
            <p:nvPr>
              <p:custDataLst>
                <p:tags r:id="rId12"/>
              </p:custDataLst>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60" name="TextBox 60"/>
          <p:cNvSpPr txBox="1"/>
          <p:nvPr>
            <p:custDataLst>
              <p:tags r:id="rId8"/>
            </p:custDataLst>
          </p:nvPr>
        </p:nvSpPr>
        <p:spPr>
          <a:xfrm>
            <a:off x="7387858" y="2442602"/>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02</a:t>
            </a:r>
          </a:p>
        </p:txBody>
      </p:sp>
      <p:sp>
        <p:nvSpPr>
          <p:cNvPr id="61" name="TextBox 61"/>
          <p:cNvSpPr txBox="1"/>
          <p:nvPr>
            <p:custDataLst>
              <p:tags r:id="rId9"/>
            </p:custDataLst>
          </p:nvPr>
        </p:nvSpPr>
        <p:spPr>
          <a:xfrm>
            <a:off x="6999765" y="3415125"/>
            <a:ext cx="1846659" cy="358431"/>
          </a:xfrm>
          <a:prstGeom prst="rect">
            <a:avLst/>
          </a:prstGeom>
        </p:spPr>
        <p:txBody>
          <a:bodyPr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特征提取</a:t>
            </a:r>
          </a:p>
        </p:txBody>
      </p:sp>
      <p:sp>
        <p:nvSpPr>
          <p:cNvPr id="62" name="TextBox 62"/>
          <p:cNvSpPr txBox="1"/>
          <p:nvPr>
            <p:custDataLst>
              <p:tags r:id="rId10"/>
            </p:custDataLst>
          </p:nvPr>
        </p:nvSpPr>
        <p:spPr>
          <a:xfrm>
            <a:off x="6937780" y="3905864"/>
            <a:ext cx="1908476" cy="1436612"/>
          </a:xfrm>
          <a:prstGeom prst="rect">
            <a:avLst/>
          </a:prstGeom>
        </p:spPr>
        <p:txBody>
          <a:bodyPr lIns="0" tIns="0" rIns="0" bIns="0" rtlCol="0" anchor="t">
            <a:spAutoFit/>
          </a:bodyPr>
          <a:lstStyle/>
          <a:p>
            <a:pPr algn="just"/>
            <a:r>
              <a:rPr lang="zh-CN" altLang="en-US" sz="1867" dirty="0">
                <a:solidFill>
                  <a:srgbClr val="3B424B"/>
                </a:solidFill>
                <a:ea typeface="字由点字典黑 45J" panose="00020600040101010101" charset="-122"/>
              </a:rPr>
              <a:t>利用</a:t>
            </a:r>
            <a:r>
              <a:rPr lang="en-US" altLang="zh-CN" sz="1867" dirty="0">
                <a:solidFill>
                  <a:srgbClr val="3B424B"/>
                </a:solidFill>
                <a:ea typeface="字由点字典黑 45J" panose="00020600040101010101" charset="-122"/>
              </a:rPr>
              <a:t>TF-IDF </a:t>
            </a:r>
            <a:r>
              <a:rPr lang="zh-CN" altLang="en-US" sz="1867" dirty="0">
                <a:solidFill>
                  <a:srgbClr val="3B424B"/>
                </a:solidFill>
                <a:ea typeface="字由点字典黑 45J" panose="00020600040101010101" charset="-122"/>
              </a:rPr>
              <a:t>特征提取，捕捉词的全局重要性，从而提取文本中的关键主体和热点词语。 </a:t>
            </a:r>
          </a:p>
        </p:txBody>
      </p:sp>
      <p:sp>
        <p:nvSpPr>
          <p:cNvPr id="67" name="TextBox 67"/>
          <p:cNvSpPr txBox="1"/>
          <p:nvPr>
            <p:custDataLst>
              <p:tags r:id="rId11"/>
            </p:custDataLst>
          </p:nvPr>
        </p:nvSpPr>
        <p:spPr>
          <a:xfrm>
            <a:off x="8673420" y="2419532"/>
            <a:ext cx="1008321" cy="487313"/>
          </a:xfrm>
          <a:prstGeom prst="rect">
            <a:avLst/>
          </a:prstGeom>
        </p:spPr>
        <p:txBody>
          <a:bodyPr lIns="0" tIns="0" rIns="0" bIns="0" rtlCol="0" anchor="t">
            <a:spAutoFit/>
          </a:bodyPr>
          <a:lstStyle/>
          <a:p>
            <a:pPr algn="ctr">
              <a:lnSpc>
                <a:spcPts val="3840"/>
              </a:lnSpc>
            </a:pPr>
            <a:r>
              <a:rPr lang="en-US" sz="3200">
                <a:solidFill>
                  <a:srgbClr val="FFFFFF"/>
                </a:solidFill>
                <a:latin typeface="字由点字典黑 65J" panose="00020600040101010101" charset="-122"/>
              </a:rPr>
              <a:t>03</a:t>
            </a: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70"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1" name="图片 7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Tree>
    <p:extLst>
      <p:ext uri="{BB962C8B-B14F-4D97-AF65-F5344CB8AC3E}">
        <p14:creationId xmlns:p14="http://schemas.microsoft.com/office/powerpoint/2010/main" val="111842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106" y="672480"/>
            <a:ext cx="11856191" cy="5510827"/>
            <a:chOff x="-2752" y="-170392"/>
            <a:chExt cx="23712381" cy="11021653"/>
          </a:xfrm>
        </p:grpSpPr>
        <p:sp>
          <p:nvSpPr>
            <p:cNvPr id="45" name="Freeform 45"/>
            <p:cNvSpPr/>
            <p:nvPr/>
          </p:nvSpPr>
          <p:spPr>
            <a:xfrm>
              <a:off x="-2752" y="-170392"/>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582367"/>
            <a:ext cx="2959438" cy="0"/>
          </a:xfrm>
          <a:prstGeom prst="line">
            <a:avLst/>
          </a:prstGeom>
          <a:ln w="28575" cap="rnd">
            <a:solidFill>
              <a:srgbClr val="0058E0"/>
            </a:solidFill>
            <a:prstDash val="solid"/>
            <a:headEnd type="oval" w="lg" len="lg"/>
            <a:tailEnd type="triangle" w="lg" len="med"/>
          </a:ln>
        </p:spPr>
        <p:txBody>
          <a:bodyPr/>
          <a:lstStyle/>
          <a:p>
            <a:endParaRPr lang="zh-CN" altLang="en-US"/>
          </a:p>
        </p:txBody>
      </p:sp>
      <p:sp>
        <p:nvSpPr>
          <p:cNvPr id="61" name="TextBox 61"/>
          <p:cNvSpPr txBox="1"/>
          <p:nvPr/>
        </p:nvSpPr>
        <p:spPr>
          <a:xfrm>
            <a:off x="684213" y="1029918"/>
            <a:ext cx="2878257" cy="564257"/>
          </a:xfrm>
          <a:prstGeom prst="rect">
            <a:avLst/>
          </a:prstGeom>
        </p:spPr>
        <p:txBody>
          <a:bodyPr wrap="square" lIns="0" tIns="0" rIns="0" bIns="0" rtlCol="0" anchor="t">
            <a:spAutoFit/>
          </a:bodyPr>
          <a:lstStyle/>
          <a:p>
            <a:pPr algn="ctr">
              <a:lnSpc>
                <a:spcPts val="4400"/>
              </a:lnSpc>
            </a:pPr>
            <a:r>
              <a:rPr lang="zh-CN" altLang="en-US" sz="3667" dirty="0" err="1">
                <a:solidFill>
                  <a:srgbClr val="005BAB"/>
                </a:solidFill>
                <a:ea typeface="字由点字典黑 65J" panose="00020600040101010101" charset="-122"/>
              </a:rPr>
              <a:t>分词技术</a:t>
            </a:r>
          </a:p>
        </p:txBody>
      </p:sp>
      <p:sp>
        <p:nvSpPr>
          <p:cNvPr id="62" name="TextBox 62"/>
          <p:cNvSpPr txBox="1"/>
          <p:nvPr/>
        </p:nvSpPr>
        <p:spPr>
          <a:xfrm>
            <a:off x="683907" y="1659773"/>
            <a:ext cx="9403957" cy="487313"/>
          </a:xfrm>
          <a:prstGeom prst="rect">
            <a:avLst/>
          </a:prstGeom>
        </p:spPr>
        <p:txBody>
          <a:bodyPr lIns="0" tIns="0" rIns="0" bIns="0" rtlCol="0" anchor="t">
            <a:spAutoFit/>
          </a:bodyPr>
          <a:lstStyle/>
          <a:p>
            <a:pPr algn="just">
              <a:lnSpc>
                <a:spcPts val="1873"/>
              </a:lnSpc>
            </a:pPr>
            <a:r>
              <a:rPr lang="en-US" sz="1600">
                <a:solidFill>
                  <a:srgbClr val="3B424B"/>
                </a:solidFill>
                <a:ea typeface="字由点字典黑 45J" panose="00020600040101010101" charset="-122"/>
              </a:rPr>
              <a:t>分词（Tokenization）是将一段文本拆分成一个个单词或词组的过程，是文本预处理的基础步骤。分词在不同语言中的实现有所不同，中文分词尤其复杂，因为中文文本没有明显的词界限。</a:t>
            </a:r>
          </a:p>
        </p:txBody>
      </p:sp>
      <p:grpSp>
        <p:nvGrpSpPr>
          <p:cNvPr id="90" name="组合 89">
            <a:extLst>
              <a:ext uri="{FF2B5EF4-FFF2-40B4-BE49-F238E27FC236}">
                <a16:creationId xmlns:a16="http://schemas.microsoft.com/office/drawing/2014/main" id="{03BE7152-4CA7-6C1D-DEAE-0052D2269966}"/>
              </a:ext>
            </a:extLst>
          </p:cNvPr>
          <p:cNvGrpSpPr/>
          <p:nvPr/>
        </p:nvGrpSpPr>
        <p:grpSpPr>
          <a:xfrm>
            <a:off x="1334770" y="2496397"/>
            <a:ext cx="3694430" cy="679027"/>
            <a:chOff x="1334770" y="2489200"/>
            <a:chExt cx="3694430" cy="679027"/>
          </a:xfrm>
        </p:grpSpPr>
        <p:grpSp>
          <p:nvGrpSpPr>
            <p:cNvPr id="51" name="Group 51"/>
            <p:cNvGrpSpPr/>
            <p:nvPr/>
          </p:nvGrpSpPr>
          <p:grpSpPr>
            <a:xfrm>
              <a:off x="1334770" y="2489200"/>
              <a:ext cx="3694430" cy="679027"/>
              <a:chOff x="0" y="0"/>
              <a:chExt cx="7388902" cy="2815854"/>
            </a:xfrm>
          </p:grpSpPr>
          <p:sp>
            <p:nvSpPr>
              <p:cNvPr id="52" name="Freeform 52"/>
              <p:cNvSpPr/>
              <p:nvPr/>
            </p:nvSpPr>
            <p:spPr>
              <a:xfrm>
                <a:off x="0" y="0"/>
                <a:ext cx="7388860" cy="2815844"/>
              </a:xfrm>
              <a:prstGeom prst="roundRect">
                <a:avLst/>
              </a:prstGeom>
              <a:solidFill>
                <a:srgbClr val="F8F8F8"/>
              </a:solidFill>
            </p:spPr>
            <p:txBody>
              <a:bodyPr/>
              <a:lstStyle/>
              <a:p>
                <a:endParaRPr lang="zh-CN" altLang="en-US"/>
              </a:p>
            </p:txBody>
          </p:sp>
        </p:grpSp>
        <p:sp>
          <p:nvSpPr>
            <p:cNvPr id="63" name="TextBox 63"/>
            <p:cNvSpPr txBox="1"/>
            <p:nvPr/>
          </p:nvSpPr>
          <p:spPr>
            <a:xfrm>
              <a:off x="1828793" y="2677496"/>
              <a:ext cx="2632080" cy="358431"/>
            </a:xfrm>
            <a:prstGeom prst="rect">
              <a:avLst/>
            </a:prstGeom>
          </p:spPr>
          <p:txBody>
            <a:bodyPr lIns="0" tIns="0" rIns="0" bIns="0" rtlCol="0" anchor="t">
              <a:spAutoFit/>
            </a:bodyPr>
            <a:lstStyle/>
            <a:p>
              <a:pPr algn="ctr">
                <a:lnSpc>
                  <a:spcPts val="2880"/>
                </a:lnSpc>
              </a:pPr>
              <a:r>
                <a:rPr lang="zh-CN" altLang="en-US" sz="2400" dirty="0" err="1">
                  <a:solidFill>
                    <a:srgbClr val="005BAB"/>
                  </a:solidFill>
                  <a:ea typeface="字由点字典黑 65J" panose="00020600040101010101" charset="-122"/>
                </a:rPr>
                <a:t>代码实现</a:t>
              </a:r>
            </a:p>
          </p:txBody>
        </p:sp>
      </p:grpSp>
      <p:grpSp>
        <p:nvGrpSpPr>
          <p:cNvPr id="89" name="组合 88">
            <a:extLst>
              <a:ext uri="{FF2B5EF4-FFF2-40B4-BE49-F238E27FC236}">
                <a16:creationId xmlns:a16="http://schemas.microsoft.com/office/drawing/2014/main" id="{1C3A1538-62E6-1D4B-F8E0-19C04B8632BA}"/>
              </a:ext>
            </a:extLst>
          </p:cNvPr>
          <p:cNvGrpSpPr/>
          <p:nvPr/>
        </p:nvGrpSpPr>
        <p:grpSpPr>
          <a:xfrm>
            <a:off x="6693324" y="2496397"/>
            <a:ext cx="3694430" cy="679027"/>
            <a:chOff x="6693324" y="2437977"/>
            <a:chExt cx="3694430" cy="737447"/>
          </a:xfrm>
        </p:grpSpPr>
        <p:grpSp>
          <p:nvGrpSpPr>
            <p:cNvPr id="55" name="Group 55"/>
            <p:cNvGrpSpPr/>
            <p:nvPr/>
          </p:nvGrpSpPr>
          <p:grpSpPr>
            <a:xfrm>
              <a:off x="6693324" y="2437977"/>
              <a:ext cx="3694430" cy="737447"/>
              <a:chOff x="0" y="0"/>
              <a:chExt cx="7388902" cy="2699509"/>
            </a:xfrm>
          </p:grpSpPr>
          <p:sp>
            <p:nvSpPr>
              <p:cNvPr id="56" name="Freeform 56"/>
              <p:cNvSpPr/>
              <p:nvPr/>
            </p:nvSpPr>
            <p:spPr>
              <a:xfrm>
                <a:off x="0" y="0"/>
                <a:ext cx="7388902" cy="2699509"/>
              </a:xfrm>
              <a:prstGeom prst="roundRect">
                <a:avLst/>
              </a:prstGeom>
              <a:solidFill>
                <a:srgbClr val="F8F8F8"/>
              </a:solidFill>
            </p:spPr>
            <p:txBody>
              <a:bodyPr/>
              <a:lstStyle/>
              <a:p>
                <a:endParaRPr lang="zh-CN" altLang="en-US"/>
              </a:p>
            </p:txBody>
          </p:sp>
        </p:grpSp>
        <p:sp>
          <p:nvSpPr>
            <p:cNvPr id="65" name="TextBox 65"/>
            <p:cNvSpPr txBox="1"/>
            <p:nvPr/>
          </p:nvSpPr>
          <p:spPr>
            <a:xfrm>
              <a:off x="7162733" y="2662256"/>
              <a:ext cx="2632080" cy="358431"/>
            </a:xfrm>
            <a:prstGeom prst="rect">
              <a:avLst/>
            </a:prstGeom>
          </p:spPr>
          <p:txBody>
            <a:bodyPr lIns="0" tIns="0" rIns="0" bIns="0" rtlCol="0" anchor="t">
              <a:spAutoFit/>
            </a:bodyPr>
            <a:lstStyle/>
            <a:p>
              <a:pPr algn="ctr">
                <a:lnSpc>
                  <a:spcPts val="2880"/>
                </a:lnSpc>
              </a:pPr>
              <a:r>
                <a:rPr lang="zh-CN" altLang="en-US" sz="2400" dirty="0" err="1">
                  <a:solidFill>
                    <a:srgbClr val="005BAB"/>
                  </a:solidFill>
                  <a:ea typeface="字由点字典黑 65J" panose="00020600040101010101" charset="-122"/>
                </a:rPr>
                <a:t>样例输出</a:t>
              </a:r>
            </a:p>
          </p:txBody>
        </p:sp>
      </p:grpSp>
      <p:grpSp>
        <p:nvGrpSpPr>
          <p:cNvPr id="68" name="Group 16"/>
          <p:cNvGrpSpPr/>
          <p:nvPr/>
        </p:nvGrpSpPr>
        <p:grpSpPr>
          <a:xfrm>
            <a:off x="11142860" y="0"/>
            <a:ext cx="1049141" cy="758816"/>
            <a:chOff x="0" y="0"/>
            <a:chExt cx="2098282" cy="1517632"/>
          </a:xfrm>
          <a:solidFill>
            <a:srgbClr val="005BAB">
              <a:alpha val="27000"/>
            </a:srgbClr>
          </a:solidFill>
        </p:grpSpPr>
        <p:sp>
          <p:nvSpPr>
            <p:cNvPr id="69"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0" name="图片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2" name="图片 1"/>
          <p:cNvPicPr>
            <a:picLocks noChangeAspect="1"/>
          </p:cNvPicPr>
          <p:nvPr/>
        </p:nvPicPr>
        <p:blipFill>
          <a:blip r:embed="rId9"/>
          <a:stretch>
            <a:fillRect/>
          </a:stretch>
        </p:blipFill>
        <p:spPr>
          <a:xfrm>
            <a:off x="1632709" y="3289468"/>
            <a:ext cx="3131397" cy="2572597"/>
          </a:xfrm>
          <a:prstGeom prst="rect">
            <a:avLst/>
          </a:prstGeom>
        </p:spPr>
      </p:pic>
      <p:pic>
        <p:nvPicPr>
          <p:cNvPr id="5" name="图片 2"/>
          <p:cNvPicPr>
            <a:picLocks noChangeAspect="1"/>
          </p:cNvPicPr>
          <p:nvPr/>
        </p:nvPicPr>
        <p:blipFill>
          <a:blip r:embed="rId10"/>
          <a:stretch>
            <a:fillRect/>
          </a:stretch>
        </p:blipFill>
        <p:spPr>
          <a:xfrm>
            <a:off x="6499897" y="3357067"/>
            <a:ext cx="4255745" cy="412293"/>
          </a:xfrm>
          <a:prstGeom prst="rect">
            <a:avLst/>
          </a:prstGeom>
          <a:noFill/>
          <a:ln>
            <a:noFill/>
          </a:ln>
        </p:spPr>
      </p:pic>
      <p:pic>
        <p:nvPicPr>
          <p:cNvPr id="6" name="图片 1"/>
          <p:cNvPicPr>
            <a:picLocks noChangeAspect="1"/>
          </p:cNvPicPr>
          <p:nvPr/>
        </p:nvPicPr>
        <p:blipFill>
          <a:blip r:embed="rId11"/>
          <a:stretch>
            <a:fillRect/>
          </a:stretch>
        </p:blipFill>
        <p:spPr>
          <a:xfrm>
            <a:off x="6513230" y="3911507"/>
            <a:ext cx="4239851" cy="449215"/>
          </a:xfrm>
          <a:prstGeom prst="rect">
            <a:avLst/>
          </a:prstGeom>
          <a:noFill/>
          <a:ln>
            <a:noFill/>
          </a:ln>
        </p:spPr>
      </p:pic>
      <p:pic>
        <p:nvPicPr>
          <p:cNvPr id="64" name="图片 2"/>
          <p:cNvPicPr>
            <a:picLocks noChangeAspect="1"/>
          </p:cNvPicPr>
          <p:nvPr/>
        </p:nvPicPr>
        <p:blipFill rotWithShape="1">
          <a:blip r:embed="rId12"/>
          <a:srcRect r="31049" b="4158"/>
          <a:stretch/>
        </p:blipFill>
        <p:spPr>
          <a:xfrm>
            <a:off x="6512809" y="4502869"/>
            <a:ext cx="4327846" cy="505735"/>
          </a:xfrm>
          <a:prstGeom prst="rect">
            <a:avLst/>
          </a:prstGeom>
          <a:noFill/>
          <a:ln>
            <a:noFill/>
          </a:ln>
        </p:spPr>
      </p:pic>
      <p:pic>
        <p:nvPicPr>
          <p:cNvPr id="66" name="图片 3"/>
          <p:cNvPicPr>
            <a:picLocks noChangeAspect="1"/>
          </p:cNvPicPr>
          <p:nvPr/>
        </p:nvPicPr>
        <p:blipFill>
          <a:blip r:embed="rId13"/>
          <a:stretch>
            <a:fillRect/>
          </a:stretch>
        </p:blipFill>
        <p:spPr>
          <a:xfrm>
            <a:off x="6500108" y="5150752"/>
            <a:ext cx="3282960" cy="446138"/>
          </a:xfrm>
          <a:prstGeom prst="rect">
            <a:avLst/>
          </a:prstGeom>
          <a:noFill/>
          <a:ln>
            <a:noFill/>
          </a:ln>
        </p:spPr>
      </p:pic>
      <p:grpSp>
        <p:nvGrpSpPr>
          <p:cNvPr id="81" name="组合 80">
            <a:extLst>
              <a:ext uri="{FF2B5EF4-FFF2-40B4-BE49-F238E27FC236}">
                <a16:creationId xmlns:a16="http://schemas.microsoft.com/office/drawing/2014/main" id="{5B0C11E2-9240-55FE-86FB-D0E5A63CA039}"/>
              </a:ext>
            </a:extLst>
          </p:cNvPr>
          <p:cNvGrpSpPr/>
          <p:nvPr/>
        </p:nvGrpSpPr>
        <p:grpSpPr>
          <a:xfrm>
            <a:off x="872973" y="2415767"/>
            <a:ext cx="1008321" cy="790448"/>
            <a:chOff x="701727" y="2449557"/>
            <a:chExt cx="1008321" cy="790448"/>
          </a:xfrm>
        </p:grpSpPr>
        <p:grpSp>
          <p:nvGrpSpPr>
            <p:cNvPr id="82" name="Group 51">
              <a:extLst>
                <a:ext uri="{FF2B5EF4-FFF2-40B4-BE49-F238E27FC236}">
                  <a16:creationId xmlns:a16="http://schemas.microsoft.com/office/drawing/2014/main" id="{B0FC00C7-B47B-C845-186C-D48604799EF9}"/>
                </a:ext>
              </a:extLst>
            </p:cNvPr>
            <p:cNvGrpSpPr/>
            <p:nvPr>
              <p:custDataLst>
                <p:tags r:id="rId4"/>
              </p:custDataLst>
            </p:nvPr>
          </p:nvGrpSpPr>
          <p:grpSpPr>
            <a:xfrm rot="2627273">
              <a:off x="810665" y="2449557"/>
              <a:ext cx="790448" cy="790448"/>
              <a:chOff x="0" y="-1"/>
              <a:chExt cx="1580896" cy="1580896"/>
            </a:xfrm>
            <a:solidFill>
              <a:srgbClr val="005BAB"/>
            </a:solidFill>
          </p:grpSpPr>
          <p:sp>
            <p:nvSpPr>
              <p:cNvPr id="84" name="Freeform 52">
                <a:extLst>
                  <a:ext uri="{FF2B5EF4-FFF2-40B4-BE49-F238E27FC236}">
                    <a16:creationId xmlns:a16="http://schemas.microsoft.com/office/drawing/2014/main" id="{911DF329-7816-DFB9-7071-87AAE8DDDD5F}"/>
                  </a:ext>
                </a:extLst>
              </p:cNvPr>
              <p:cNvSpPr/>
              <p:nvPr>
                <p:custDataLst>
                  <p:tags r:id="rId6"/>
                </p:custDataLst>
              </p:nvPr>
            </p:nvSpPr>
            <p:spPr>
              <a:xfrm>
                <a:off x="0" y="-1"/>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83" name="TextBox 53">
              <a:extLst>
                <a:ext uri="{FF2B5EF4-FFF2-40B4-BE49-F238E27FC236}">
                  <a16:creationId xmlns:a16="http://schemas.microsoft.com/office/drawing/2014/main" id="{BB45D98C-0AF1-93CA-2876-BCC68EAB8A50}"/>
                </a:ext>
              </a:extLst>
            </p:cNvPr>
            <p:cNvSpPr txBox="1"/>
            <p:nvPr>
              <p:custDataLst>
                <p:tags r:id="rId5"/>
              </p:custDataLst>
            </p:nvPr>
          </p:nvSpPr>
          <p:spPr>
            <a:xfrm>
              <a:off x="701727" y="2589197"/>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01</a:t>
              </a:r>
            </a:p>
          </p:txBody>
        </p:sp>
      </p:grpSp>
      <p:grpSp>
        <p:nvGrpSpPr>
          <p:cNvPr id="85" name="组合 84">
            <a:extLst>
              <a:ext uri="{FF2B5EF4-FFF2-40B4-BE49-F238E27FC236}">
                <a16:creationId xmlns:a16="http://schemas.microsoft.com/office/drawing/2014/main" id="{142D336B-48A7-8EE3-DFC7-65AB3F732478}"/>
              </a:ext>
            </a:extLst>
          </p:cNvPr>
          <p:cNvGrpSpPr/>
          <p:nvPr/>
        </p:nvGrpSpPr>
        <p:grpSpPr>
          <a:xfrm>
            <a:off x="5991444" y="2403028"/>
            <a:ext cx="1008321" cy="790408"/>
            <a:chOff x="701727" y="2449549"/>
            <a:chExt cx="1008321" cy="790408"/>
          </a:xfrm>
        </p:grpSpPr>
        <p:grpSp>
          <p:nvGrpSpPr>
            <p:cNvPr id="86" name="Group 51">
              <a:extLst>
                <a:ext uri="{FF2B5EF4-FFF2-40B4-BE49-F238E27FC236}">
                  <a16:creationId xmlns:a16="http://schemas.microsoft.com/office/drawing/2014/main" id="{FD441FEE-A8D6-02E2-5715-AC1EAA59C904}"/>
                </a:ext>
              </a:extLst>
            </p:cNvPr>
            <p:cNvGrpSpPr/>
            <p:nvPr>
              <p:custDataLst>
                <p:tags r:id="rId1"/>
              </p:custDataLst>
            </p:nvPr>
          </p:nvGrpSpPr>
          <p:grpSpPr>
            <a:xfrm rot="2627273">
              <a:off x="810684" y="2449549"/>
              <a:ext cx="790408" cy="790408"/>
              <a:chOff x="0" y="0"/>
              <a:chExt cx="1580816" cy="1580816"/>
            </a:xfrm>
            <a:solidFill>
              <a:srgbClr val="005BAB"/>
            </a:solidFill>
          </p:grpSpPr>
          <p:sp>
            <p:nvSpPr>
              <p:cNvPr id="88" name="Freeform 52">
                <a:extLst>
                  <a:ext uri="{FF2B5EF4-FFF2-40B4-BE49-F238E27FC236}">
                    <a16:creationId xmlns:a16="http://schemas.microsoft.com/office/drawing/2014/main" id="{BA04EB78-2433-D272-AE3B-AB6EB24E20E9}"/>
                  </a:ext>
                </a:extLst>
              </p:cNvPr>
              <p:cNvSpPr/>
              <p:nvPr>
                <p:custDataLst>
                  <p:tags r:id="rId3"/>
                </p:custDataLst>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87" name="TextBox 53">
              <a:extLst>
                <a:ext uri="{FF2B5EF4-FFF2-40B4-BE49-F238E27FC236}">
                  <a16:creationId xmlns:a16="http://schemas.microsoft.com/office/drawing/2014/main" id="{D1F5719E-FEBE-77FE-3051-4384565D77DC}"/>
                </a:ext>
              </a:extLst>
            </p:cNvPr>
            <p:cNvSpPr txBox="1"/>
            <p:nvPr>
              <p:custDataLst>
                <p:tags r:id="rId2"/>
              </p:custDataLst>
            </p:nvPr>
          </p:nvSpPr>
          <p:spPr>
            <a:xfrm>
              <a:off x="701727" y="2589197"/>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02</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p:grpSpPr>
        <p:grpSp>
          <p:nvGrpSpPr>
            <p:cNvPr id="8" name="Group 8"/>
            <p:cNvGrpSpPr/>
            <p:nvPr/>
          </p:nvGrpSpPr>
          <p:grpSpPr>
            <a:xfrm>
              <a:off x="1347250" y="0"/>
              <a:ext cx="111529" cy="111529"/>
              <a:chOff x="0" y="0"/>
              <a:chExt cx="76264" cy="76264"/>
            </a:xfrm>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10" name="Group 10"/>
            <p:cNvGrpSpPr/>
            <p:nvPr/>
          </p:nvGrpSpPr>
          <p:grpSpPr>
            <a:xfrm>
              <a:off x="1077801" y="0"/>
              <a:ext cx="111529" cy="111529"/>
              <a:chOff x="0" y="0"/>
              <a:chExt cx="76264" cy="76264"/>
            </a:xfrm>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12" name="Group 12"/>
            <p:cNvGrpSpPr/>
            <p:nvPr/>
          </p:nvGrpSpPr>
          <p:grpSpPr>
            <a:xfrm>
              <a:off x="808353" y="0"/>
              <a:ext cx="111529" cy="111529"/>
              <a:chOff x="0" y="0"/>
              <a:chExt cx="76264" cy="76264"/>
            </a:xfrm>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14" name="Group 14"/>
            <p:cNvGrpSpPr/>
            <p:nvPr/>
          </p:nvGrpSpPr>
          <p:grpSpPr>
            <a:xfrm>
              <a:off x="269455" y="0"/>
              <a:ext cx="111529" cy="111529"/>
              <a:chOff x="0" y="0"/>
              <a:chExt cx="76264" cy="76264"/>
            </a:xfrm>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16" name="Group 16"/>
            <p:cNvGrpSpPr/>
            <p:nvPr/>
          </p:nvGrpSpPr>
          <p:grpSpPr>
            <a:xfrm>
              <a:off x="0" y="0"/>
              <a:ext cx="111529" cy="111529"/>
              <a:chOff x="0" y="0"/>
              <a:chExt cx="76264" cy="76264"/>
            </a:xfrm>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18" name="Group 18"/>
            <p:cNvGrpSpPr/>
            <p:nvPr/>
          </p:nvGrpSpPr>
          <p:grpSpPr>
            <a:xfrm>
              <a:off x="538904" y="0"/>
              <a:ext cx="111529" cy="111529"/>
              <a:chOff x="0" y="0"/>
              <a:chExt cx="76264" cy="76264"/>
            </a:xfrm>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20" name="Group 20"/>
            <p:cNvGrpSpPr/>
            <p:nvPr/>
          </p:nvGrpSpPr>
          <p:grpSpPr>
            <a:xfrm>
              <a:off x="1347250" y="205957"/>
              <a:ext cx="111529" cy="111529"/>
              <a:chOff x="0" y="0"/>
              <a:chExt cx="76264" cy="76264"/>
            </a:xfrm>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22" name="Group 22"/>
            <p:cNvGrpSpPr/>
            <p:nvPr/>
          </p:nvGrpSpPr>
          <p:grpSpPr>
            <a:xfrm>
              <a:off x="1077801" y="205957"/>
              <a:ext cx="111529" cy="111529"/>
              <a:chOff x="0" y="0"/>
              <a:chExt cx="76264" cy="76264"/>
            </a:xfrm>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24" name="Group 24"/>
            <p:cNvGrpSpPr/>
            <p:nvPr/>
          </p:nvGrpSpPr>
          <p:grpSpPr>
            <a:xfrm>
              <a:off x="808353" y="205957"/>
              <a:ext cx="111529" cy="111529"/>
              <a:chOff x="0" y="0"/>
              <a:chExt cx="76264" cy="76264"/>
            </a:xfrm>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26" name="Group 26"/>
            <p:cNvGrpSpPr/>
            <p:nvPr/>
          </p:nvGrpSpPr>
          <p:grpSpPr>
            <a:xfrm>
              <a:off x="269455" y="205957"/>
              <a:ext cx="111529" cy="111529"/>
              <a:chOff x="0" y="0"/>
              <a:chExt cx="76264" cy="76264"/>
            </a:xfrm>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28" name="Group 28"/>
            <p:cNvGrpSpPr/>
            <p:nvPr/>
          </p:nvGrpSpPr>
          <p:grpSpPr>
            <a:xfrm>
              <a:off x="0" y="205957"/>
              <a:ext cx="111529" cy="111529"/>
              <a:chOff x="0" y="0"/>
              <a:chExt cx="76264" cy="76264"/>
            </a:xfrm>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30" name="Group 30"/>
            <p:cNvGrpSpPr/>
            <p:nvPr/>
          </p:nvGrpSpPr>
          <p:grpSpPr>
            <a:xfrm>
              <a:off x="538904" y="205957"/>
              <a:ext cx="111529" cy="111529"/>
              <a:chOff x="0" y="0"/>
              <a:chExt cx="76264" cy="76264"/>
            </a:xfrm>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32" name="Group 32"/>
            <p:cNvGrpSpPr/>
            <p:nvPr/>
          </p:nvGrpSpPr>
          <p:grpSpPr>
            <a:xfrm>
              <a:off x="1347250" y="411915"/>
              <a:ext cx="111529" cy="111529"/>
              <a:chOff x="0" y="0"/>
              <a:chExt cx="76264" cy="76264"/>
            </a:xfrm>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34" name="Group 34"/>
            <p:cNvGrpSpPr/>
            <p:nvPr/>
          </p:nvGrpSpPr>
          <p:grpSpPr>
            <a:xfrm>
              <a:off x="1077801" y="411915"/>
              <a:ext cx="111529" cy="111529"/>
              <a:chOff x="0" y="0"/>
              <a:chExt cx="76264" cy="76264"/>
            </a:xfrm>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36" name="Group 36"/>
            <p:cNvGrpSpPr/>
            <p:nvPr/>
          </p:nvGrpSpPr>
          <p:grpSpPr>
            <a:xfrm>
              <a:off x="808353" y="411915"/>
              <a:ext cx="111529" cy="111529"/>
              <a:chOff x="0" y="0"/>
              <a:chExt cx="76264" cy="76264"/>
            </a:xfrm>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38" name="Group 38"/>
            <p:cNvGrpSpPr/>
            <p:nvPr/>
          </p:nvGrpSpPr>
          <p:grpSpPr>
            <a:xfrm>
              <a:off x="269455" y="411915"/>
              <a:ext cx="111529" cy="111529"/>
              <a:chOff x="0" y="0"/>
              <a:chExt cx="76264" cy="76264"/>
            </a:xfrm>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40" name="Group 40"/>
            <p:cNvGrpSpPr/>
            <p:nvPr/>
          </p:nvGrpSpPr>
          <p:grpSpPr>
            <a:xfrm>
              <a:off x="0" y="411915"/>
              <a:ext cx="111529" cy="111529"/>
              <a:chOff x="0" y="0"/>
              <a:chExt cx="76264" cy="76264"/>
            </a:xfrm>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nvGrpSpPr>
            <p:cNvPr id="42" name="Group 42"/>
            <p:cNvGrpSpPr/>
            <p:nvPr/>
          </p:nvGrpSpPr>
          <p:grpSpPr>
            <a:xfrm>
              <a:off x="538904" y="411915"/>
              <a:ext cx="111529" cy="111529"/>
              <a:chOff x="0" y="0"/>
              <a:chExt cx="76264" cy="76264"/>
            </a:xfrm>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solidFill>
                <a:srgbClr val="0058E0"/>
              </a:solidFill>
            </p:spPr>
            <p:txBody>
              <a:bodyPr/>
              <a:lstStyle/>
              <a:p>
                <a:endParaRPr lang="zh-CN" altLang="en-US"/>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384247"/>
            <a:ext cx="2959438" cy="0"/>
          </a:xfrm>
          <a:prstGeom prst="line">
            <a:avLst/>
          </a:prstGeom>
          <a:ln w="28575" cap="rnd">
            <a:solidFill>
              <a:srgbClr val="0058E0"/>
            </a:solidFill>
            <a:prstDash val="solid"/>
            <a:headEnd type="oval" w="lg" len="lg"/>
            <a:tailEnd type="triangle" w="lg" len="med"/>
          </a:ln>
        </p:spPr>
        <p:txBody>
          <a:bodyPr/>
          <a:lstStyle/>
          <a:p>
            <a:endParaRPr lang="zh-CN" altLang="en-US"/>
          </a:p>
        </p:txBody>
      </p:sp>
      <p:grpSp>
        <p:nvGrpSpPr>
          <p:cNvPr id="52" name="Group 52"/>
          <p:cNvGrpSpPr/>
          <p:nvPr>
            <p:custDataLst>
              <p:tags r:id="rId1"/>
            </p:custDataLst>
          </p:nvPr>
        </p:nvGrpSpPr>
        <p:grpSpPr>
          <a:xfrm>
            <a:off x="2335530" y="1464734"/>
            <a:ext cx="3112347" cy="1218353"/>
            <a:chOff x="0" y="-525780"/>
            <a:chExt cx="6224867" cy="1848273"/>
          </a:xfrm>
        </p:grpSpPr>
        <p:sp>
          <p:nvSpPr>
            <p:cNvPr id="53" name="Freeform 53"/>
            <p:cNvSpPr/>
            <p:nvPr>
              <p:custDataLst>
                <p:tags r:id="rId27"/>
              </p:custDataLst>
            </p:nvPr>
          </p:nvSpPr>
          <p:spPr>
            <a:xfrm>
              <a:off x="0" y="-116052"/>
              <a:ext cx="6224867" cy="1124505"/>
            </a:xfrm>
            <a:custGeom>
              <a:avLst/>
              <a:gdLst/>
              <a:ahLst/>
              <a:cxnLst/>
              <a:rect l="l" t="t" r="r" b="b"/>
              <a:pathLst>
                <a:path w="6224867" h="1008389">
                  <a:moveTo>
                    <a:pt x="0" y="504126"/>
                  </a:moveTo>
                  <a:cubicBezTo>
                    <a:pt x="0" y="225788"/>
                    <a:pt x="232206" y="0"/>
                    <a:pt x="518455" y="0"/>
                  </a:cubicBezTo>
                  <a:lnTo>
                    <a:pt x="5706412" y="0"/>
                  </a:lnTo>
                  <a:cubicBezTo>
                    <a:pt x="5992804" y="0"/>
                    <a:pt x="6224867" y="225788"/>
                    <a:pt x="6224867" y="504126"/>
                  </a:cubicBezTo>
                  <a:cubicBezTo>
                    <a:pt x="6224867" y="782464"/>
                    <a:pt x="5992662" y="1008252"/>
                    <a:pt x="5706412" y="1008252"/>
                  </a:cubicBezTo>
                  <a:lnTo>
                    <a:pt x="518455" y="1008252"/>
                  </a:lnTo>
                  <a:cubicBezTo>
                    <a:pt x="232206" y="1008389"/>
                    <a:pt x="0" y="782602"/>
                    <a:pt x="0" y="504126"/>
                  </a:cubicBezTo>
                  <a:close/>
                </a:path>
              </a:pathLst>
            </a:custGeom>
            <a:solidFill>
              <a:srgbClr val="005BAB"/>
            </a:solidFill>
          </p:spPr>
          <p:txBody>
            <a:bodyPr/>
            <a:lstStyle/>
            <a:p>
              <a:endParaRPr lang="zh-CN" altLang="en-US" sz="1200" dirty="0"/>
            </a:p>
          </p:txBody>
        </p:sp>
        <p:sp>
          <p:nvSpPr>
            <p:cNvPr id="54" name="TextBox 54"/>
            <p:cNvSpPr txBox="1"/>
            <p:nvPr>
              <p:custDataLst>
                <p:tags r:id="rId28"/>
              </p:custDataLst>
            </p:nvPr>
          </p:nvSpPr>
          <p:spPr>
            <a:xfrm>
              <a:off x="205740" y="-525780"/>
              <a:ext cx="5573607" cy="1848273"/>
            </a:xfrm>
            <a:prstGeom prst="rect">
              <a:avLst/>
            </a:prstGeom>
          </p:spPr>
          <p:txBody>
            <a:bodyPr lIns="33867" tIns="33867" rIns="33867" bIns="33867" rtlCol="0" anchor="ctr"/>
            <a:lstStyle/>
            <a:p>
              <a:pPr algn="ctr">
                <a:lnSpc>
                  <a:spcPts val="2880"/>
                </a:lnSpc>
              </a:pPr>
              <a:r>
                <a:rPr lang="en-US" sz="2400">
                  <a:solidFill>
                    <a:srgbClr val="FFFFFF"/>
                  </a:solidFill>
                  <a:latin typeface="字由点字典黑 65J" panose="00020600040101010101" charset="-122"/>
                </a:rPr>
                <a:t>01 </a:t>
              </a:r>
              <a:r>
                <a:rPr lang="en-US" sz="2133">
                  <a:solidFill>
                    <a:srgbClr val="FFFFFF"/>
                  </a:solidFill>
                  <a:latin typeface="字由点字典黑 65J" panose="00020600040101010101" charset="-122"/>
                </a:rPr>
                <a:t>提高文本处理的准确性和效率</a:t>
              </a:r>
            </a:p>
          </p:txBody>
        </p:sp>
      </p:grpSp>
      <p:sp>
        <p:nvSpPr>
          <p:cNvPr id="80" name="TextBox 80"/>
          <p:cNvSpPr txBox="1"/>
          <p:nvPr/>
        </p:nvSpPr>
        <p:spPr>
          <a:xfrm>
            <a:off x="684213" y="831798"/>
            <a:ext cx="2878257" cy="564257"/>
          </a:xfrm>
          <a:prstGeom prst="rect">
            <a:avLst/>
          </a:prstGeom>
        </p:spPr>
        <p:txBody>
          <a:bodyPr wrap="square" lIns="0" tIns="0" rIns="0" bIns="0" rtlCol="0" anchor="t">
            <a:spAutoFit/>
          </a:bodyPr>
          <a:lstStyle/>
          <a:p>
            <a:pPr algn="ctr">
              <a:lnSpc>
                <a:spcPts val="4400"/>
              </a:lnSpc>
            </a:pPr>
            <a:r>
              <a:rPr lang="zh-CN" altLang="en-US" sz="3667" dirty="0" err="1">
                <a:solidFill>
                  <a:srgbClr val="005BAB"/>
                </a:solidFill>
                <a:ea typeface="字由点字典黑 65J" panose="00020600040101010101" charset="-122"/>
              </a:rPr>
              <a:t>分词的意义</a:t>
            </a:r>
          </a:p>
        </p:txBody>
      </p:sp>
      <p:grpSp>
        <p:nvGrpSpPr>
          <p:cNvPr id="2" name="Group 52"/>
          <p:cNvGrpSpPr/>
          <p:nvPr>
            <p:custDataLst>
              <p:tags r:id="rId2"/>
            </p:custDataLst>
          </p:nvPr>
        </p:nvGrpSpPr>
        <p:grpSpPr>
          <a:xfrm>
            <a:off x="2222077" y="3433657"/>
            <a:ext cx="3313430" cy="959697"/>
            <a:chOff x="-164070" y="-176561"/>
            <a:chExt cx="6388947" cy="1361440"/>
          </a:xfrm>
        </p:grpSpPr>
        <p:sp>
          <p:nvSpPr>
            <p:cNvPr id="85" name="Freeform 53"/>
            <p:cNvSpPr/>
            <p:nvPr>
              <p:custDataLst>
                <p:tags r:id="rId25"/>
              </p:custDataLst>
            </p:nvPr>
          </p:nvSpPr>
          <p:spPr>
            <a:xfrm>
              <a:off x="0" y="0"/>
              <a:ext cx="6224867" cy="1008389"/>
            </a:xfrm>
            <a:custGeom>
              <a:avLst/>
              <a:gdLst/>
              <a:ahLst/>
              <a:cxnLst/>
              <a:rect l="l" t="t" r="r" b="b"/>
              <a:pathLst>
                <a:path w="6224867" h="1008389">
                  <a:moveTo>
                    <a:pt x="0" y="504126"/>
                  </a:moveTo>
                  <a:cubicBezTo>
                    <a:pt x="0" y="225788"/>
                    <a:pt x="232206" y="0"/>
                    <a:pt x="518455" y="0"/>
                  </a:cubicBezTo>
                  <a:lnTo>
                    <a:pt x="5706412" y="0"/>
                  </a:lnTo>
                  <a:cubicBezTo>
                    <a:pt x="5992804" y="0"/>
                    <a:pt x="6224867" y="225788"/>
                    <a:pt x="6224867" y="504126"/>
                  </a:cubicBezTo>
                  <a:cubicBezTo>
                    <a:pt x="6224867" y="782464"/>
                    <a:pt x="5992662" y="1008252"/>
                    <a:pt x="5706412" y="1008252"/>
                  </a:cubicBezTo>
                  <a:lnTo>
                    <a:pt x="518455" y="1008252"/>
                  </a:lnTo>
                  <a:cubicBezTo>
                    <a:pt x="232206" y="1008389"/>
                    <a:pt x="0" y="782602"/>
                    <a:pt x="0" y="504126"/>
                  </a:cubicBezTo>
                  <a:close/>
                </a:path>
              </a:pathLst>
            </a:custGeom>
            <a:solidFill>
              <a:srgbClr val="005BAB"/>
            </a:solidFill>
          </p:spPr>
          <p:txBody>
            <a:bodyPr/>
            <a:lstStyle/>
            <a:p>
              <a:endParaRPr lang="zh-CN" altLang="en-US" sz="1200" dirty="0"/>
            </a:p>
          </p:txBody>
        </p:sp>
        <p:sp>
          <p:nvSpPr>
            <p:cNvPr id="86" name="TextBox 54"/>
            <p:cNvSpPr txBox="1"/>
            <p:nvPr>
              <p:custDataLst>
                <p:tags r:id="rId26"/>
              </p:custDataLst>
            </p:nvPr>
          </p:nvSpPr>
          <p:spPr>
            <a:xfrm>
              <a:off x="-164070" y="-176561"/>
              <a:ext cx="6388947" cy="1361440"/>
            </a:xfrm>
            <a:prstGeom prst="rect">
              <a:avLst/>
            </a:prstGeom>
          </p:spPr>
          <p:txBody>
            <a:bodyPr lIns="33867" tIns="33867" rIns="33867" bIns="33867" rtlCol="0" anchor="ctr"/>
            <a:lstStyle/>
            <a:p>
              <a:pPr algn="ctr">
                <a:lnSpc>
                  <a:spcPts val="2880"/>
                </a:lnSpc>
              </a:pPr>
              <a:r>
                <a:rPr lang="en-US" sz="2400" dirty="0">
                  <a:solidFill>
                    <a:srgbClr val="FFFFFF"/>
                  </a:solidFill>
                  <a:latin typeface="字由点字典黑 65J" panose="00020600040101010101" charset="-122"/>
                </a:rPr>
                <a:t>03 </a:t>
              </a:r>
              <a:r>
                <a:rPr lang="zh-CN" altLang="en-US" sz="2400" dirty="0" err="1">
                  <a:solidFill>
                    <a:srgbClr val="FFFFFF"/>
                  </a:solidFill>
                  <a:latin typeface="字由点字典黑 65J" panose="00020600040101010101" charset="-122"/>
                </a:rPr>
                <a:t>便于清理与预处理</a:t>
              </a:r>
            </a:p>
          </p:txBody>
        </p:sp>
      </p:grpSp>
      <p:grpSp>
        <p:nvGrpSpPr>
          <p:cNvPr id="87" name="Group 52"/>
          <p:cNvGrpSpPr/>
          <p:nvPr>
            <p:custDataLst>
              <p:tags r:id="rId3"/>
            </p:custDataLst>
          </p:nvPr>
        </p:nvGrpSpPr>
        <p:grpSpPr>
          <a:xfrm>
            <a:off x="7620000" y="1734820"/>
            <a:ext cx="3112347" cy="741257"/>
            <a:chOff x="18627" y="266180"/>
            <a:chExt cx="6224694" cy="1782954"/>
          </a:xfrm>
        </p:grpSpPr>
        <p:sp>
          <p:nvSpPr>
            <p:cNvPr id="88" name="Freeform 53"/>
            <p:cNvSpPr/>
            <p:nvPr>
              <p:custDataLst>
                <p:tags r:id="rId23"/>
              </p:custDataLst>
            </p:nvPr>
          </p:nvSpPr>
          <p:spPr>
            <a:xfrm>
              <a:off x="18627" y="266180"/>
              <a:ext cx="6224694" cy="1782954"/>
            </a:xfrm>
            <a:custGeom>
              <a:avLst/>
              <a:gdLst/>
              <a:ahLst/>
              <a:cxnLst/>
              <a:rect l="l" t="t" r="r" b="b"/>
              <a:pathLst>
                <a:path w="6224867" h="1008389">
                  <a:moveTo>
                    <a:pt x="0" y="504126"/>
                  </a:moveTo>
                  <a:cubicBezTo>
                    <a:pt x="0" y="225788"/>
                    <a:pt x="232206" y="0"/>
                    <a:pt x="518455" y="0"/>
                  </a:cubicBezTo>
                  <a:lnTo>
                    <a:pt x="5706412" y="0"/>
                  </a:lnTo>
                  <a:cubicBezTo>
                    <a:pt x="5992804" y="0"/>
                    <a:pt x="6224867" y="225788"/>
                    <a:pt x="6224867" y="504126"/>
                  </a:cubicBezTo>
                  <a:cubicBezTo>
                    <a:pt x="6224867" y="782464"/>
                    <a:pt x="5992662" y="1008252"/>
                    <a:pt x="5706412" y="1008252"/>
                  </a:cubicBezTo>
                  <a:lnTo>
                    <a:pt x="518455" y="1008252"/>
                  </a:lnTo>
                  <a:cubicBezTo>
                    <a:pt x="232206" y="1008389"/>
                    <a:pt x="0" y="782602"/>
                    <a:pt x="0" y="504126"/>
                  </a:cubicBezTo>
                  <a:close/>
                </a:path>
              </a:pathLst>
            </a:custGeom>
            <a:solidFill>
              <a:srgbClr val="005BAB"/>
            </a:solidFill>
          </p:spPr>
          <p:txBody>
            <a:bodyPr/>
            <a:lstStyle/>
            <a:p>
              <a:endParaRPr lang="zh-CN" altLang="en-US" sz="1200" dirty="0"/>
            </a:p>
          </p:txBody>
        </p:sp>
        <p:sp>
          <p:nvSpPr>
            <p:cNvPr id="89" name="TextBox 54"/>
            <p:cNvSpPr txBox="1"/>
            <p:nvPr>
              <p:custDataLst>
                <p:tags r:id="rId24"/>
              </p:custDataLst>
            </p:nvPr>
          </p:nvSpPr>
          <p:spPr>
            <a:xfrm>
              <a:off x="46567" y="730508"/>
              <a:ext cx="5573292" cy="928488"/>
            </a:xfrm>
            <a:prstGeom prst="rect">
              <a:avLst/>
            </a:prstGeom>
          </p:spPr>
          <p:txBody>
            <a:bodyPr lIns="33867" tIns="33867" rIns="33867" bIns="33867" rtlCol="0" anchor="ctr"/>
            <a:lstStyle/>
            <a:p>
              <a:pPr algn="ctr">
                <a:lnSpc>
                  <a:spcPts val="2880"/>
                </a:lnSpc>
              </a:pPr>
              <a:r>
                <a:rPr lang="en-US" sz="2400" dirty="0">
                  <a:solidFill>
                    <a:srgbClr val="FFFFFF"/>
                  </a:solidFill>
                  <a:latin typeface="字由点字典黑 65J" panose="00020600040101010101" charset="-122"/>
                </a:rPr>
                <a:t>02 识别</a:t>
              </a:r>
              <a:r>
                <a:rPr lang="zh-CN" altLang="en-US" sz="2400" dirty="0">
                  <a:solidFill>
                    <a:srgbClr val="FFFFFF"/>
                  </a:solidFill>
                  <a:latin typeface="字由点字典黑 65J" panose="00020600040101010101" charset="-122"/>
                </a:rPr>
                <a:t>关键词语</a:t>
              </a:r>
            </a:p>
          </p:txBody>
        </p:sp>
      </p:grpSp>
      <p:grpSp>
        <p:nvGrpSpPr>
          <p:cNvPr id="90" name="Group 52"/>
          <p:cNvGrpSpPr/>
          <p:nvPr>
            <p:custDataLst>
              <p:tags r:id="rId4"/>
            </p:custDataLst>
          </p:nvPr>
        </p:nvGrpSpPr>
        <p:grpSpPr>
          <a:xfrm>
            <a:off x="7633847" y="3558536"/>
            <a:ext cx="3112347" cy="678180"/>
            <a:chOff x="0" y="360680"/>
            <a:chExt cx="6224694" cy="1356360"/>
          </a:xfrm>
        </p:grpSpPr>
        <p:sp>
          <p:nvSpPr>
            <p:cNvPr id="91" name="Freeform 53"/>
            <p:cNvSpPr/>
            <p:nvPr>
              <p:custDataLst>
                <p:tags r:id="rId21"/>
              </p:custDataLst>
            </p:nvPr>
          </p:nvSpPr>
          <p:spPr>
            <a:xfrm>
              <a:off x="0" y="360680"/>
              <a:ext cx="6224694" cy="1356360"/>
            </a:xfrm>
            <a:custGeom>
              <a:avLst/>
              <a:gdLst/>
              <a:ahLst/>
              <a:cxnLst/>
              <a:rect l="l" t="t" r="r" b="b"/>
              <a:pathLst>
                <a:path w="6224867" h="1008389">
                  <a:moveTo>
                    <a:pt x="0" y="504126"/>
                  </a:moveTo>
                  <a:cubicBezTo>
                    <a:pt x="0" y="225788"/>
                    <a:pt x="232206" y="0"/>
                    <a:pt x="518455" y="0"/>
                  </a:cubicBezTo>
                  <a:lnTo>
                    <a:pt x="5706412" y="0"/>
                  </a:lnTo>
                  <a:cubicBezTo>
                    <a:pt x="5992804" y="0"/>
                    <a:pt x="6224867" y="225788"/>
                    <a:pt x="6224867" y="504126"/>
                  </a:cubicBezTo>
                  <a:cubicBezTo>
                    <a:pt x="6224867" y="782464"/>
                    <a:pt x="5992662" y="1008252"/>
                    <a:pt x="5706412" y="1008252"/>
                  </a:cubicBezTo>
                  <a:lnTo>
                    <a:pt x="518455" y="1008252"/>
                  </a:lnTo>
                  <a:cubicBezTo>
                    <a:pt x="232206" y="1008389"/>
                    <a:pt x="0" y="782602"/>
                    <a:pt x="0" y="504126"/>
                  </a:cubicBezTo>
                  <a:close/>
                </a:path>
              </a:pathLst>
            </a:custGeom>
            <a:solidFill>
              <a:srgbClr val="005BAB"/>
            </a:solidFill>
          </p:spPr>
          <p:txBody>
            <a:bodyPr/>
            <a:lstStyle/>
            <a:p>
              <a:endParaRPr lang="zh-CN" altLang="en-US" sz="1200" dirty="0"/>
            </a:p>
          </p:txBody>
        </p:sp>
        <p:sp>
          <p:nvSpPr>
            <p:cNvPr id="92" name="TextBox 54"/>
            <p:cNvSpPr txBox="1"/>
            <p:nvPr>
              <p:custDataLst>
                <p:tags r:id="rId22"/>
              </p:custDataLst>
            </p:nvPr>
          </p:nvSpPr>
          <p:spPr>
            <a:xfrm>
              <a:off x="276860" y="553720"/>
              <a:ext cx="5573292" cy="928488"/>
            </a:xfrm>
            <a:prstGeom prst="rect">
              <a:avLst/>
            </a:prstGeom>
          </p:spPr>
          <p:txBody>
            <a:bodyPr lIns="33867" tIns="33867" rIns="33867" bIns="33867" rtlCol="0" anchor="ctr"/>
            <a:lstStyle/>
            <a:p>
              <a:pPr algn="ctr">
                <a:lnSpc>
                  <a:spcPts val="2880"/>
                </a:lnSpc>
              </a:pPr>
              <a:r>
                <a:rPr lang="en-US" sz="2400" dirty="0">
                  <a:solidFill>
                    <a:srgbClr val="FFFFFF"/>
                  </a:solidFill>
                  <a:latin typeface="字由点字典黑 65J" panose="00020600040101010101" charset="-122"/>
                </a:rPr>
                <a:t>04 </a:t>
              </a:r>
              <a:r>
                <a:rPr lang="zh-CN" altLang="en-US" sz="2400" dirty="0" err="1">
                  <a:solidFill>
                    <a:srgbClr val="FFFFFF"/>
                  </a:solidFill>
                  <a:latin typeface="字由点字典黑 65J" panose="00020600040101010101" charset="-122"/>
                </a:rPr>
                <a:t>节约计算资源</a:t>
              </a:r>
            </a:p>
          </p:txBody>
        </p:sp>
      </p:grpSp>
      <p:grpSp>
        <p:nvGrpSpPr>
          <p:cNvPr id="105" name="Group 16"/>
          <p:cNvGrpSpPr/>
          <p:nvPr/>
        </p:nvGrpSpPr>
        <p:grpSpPr>
          <a:xfrm>
            <a:off x="11142860" y="0"/>
            <a:ext cx="1049141" cy="758816"/>
            <a:chOff x="0" y="0"/>
            <a:chExt cx="2098282" cy="1517632"/>
          </a:xfrm>
          <a:solidFill>
            <a:srgbClr val="005BAB">
              <a:alpha val="27000"/>
            </a:srgbClr>
          </a:solidFill>
        </p:grpSpPr>
        <p:sp>
          <p:nvSpPr>
            <p:cNvPr id="106"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107" name="图片 10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55" name="组合 54">
            <a:extLst>
              <a:ext uri="{FF2B5EF4-FFF2-40B4-BE49-F238E27FC236}">
                <a16:creationId xmlns:a16="http://schemas.microsoft.com/office/drawing/2014/main" id="{14FCB828-519A-AFF7-7ED5-F0AE5F2C614D}"/>
              </a:ext>
            </a:extLst>
          </p:cNvPr>
          <p:cNvGrpSpPr/>
          <p:nvPr/>
        </p:nvGrpSpPr>
        <p:grpSpPr>
          <a:xfrm>
            <a:off x="858521" y="1532595"/>
            <a:ext cx="1422667" cy="1422667"/>
            <a:chOff x="858521" y="2119335"/>
            <a:chExt cx="1422667" cy="1422667"/>
          </a:xfrm>
        </p:grpSpPr>
        <p:grpSp>
          <p:nvGrpSpPr>
            <p:cNvPr id="48" name="Group 48"/>
            <p:cNvGrpSpPr/>
            <p:nvPr>
              <p:custDataLst>
                <p:tags r:id="rId17"/>
              </p:custDataLst>
            </p:nvPr>
          </p:nvGrpSpPr>
          <p:grpSpPr>
            <a:xfrm>
              <a:off x="858521" y="2119335"/>
              <a:ext cx="1422667" cy="1422667"/>
              <a:chOff x="0" y="0"/>
              <a:chExt cx="2845334" cy="2845334"/>
            </a:xfrm>
          </p:grpSpPr>
          <p:grpSp>
            <p:nvGrpSpPr>
              <p:cNvPr id="49" name="Group 49"/>
              <p:cNvGrpSpPr>
                <a:grpSpLocks noChangeAspect="1"/>
              </p:cNvGrpSpPr>
              <p:nvPr/>
            </p:nvGrpSpPr>
            <p:grpSpPr>
              <a:xfrm>
                <a:off x="0" y="0"/>
                <a:ext cx="2845334" cy="2845334"/>
                <a:chOff x="0" y="0"/>
                <a:chExt cx="2540000" cy="2540000"/>
              </a:xfrm>
            </p:grpSpPr>
            <p:sp>
              <p:nvSpPr>
                <p:cNvPr id="50" name="Freeform 50"/>
                <p:cNvSpPr/>
                <p:nvPr>
                  <p:custDataLst>
                    <p:tags r:id="rId19"/>
                  </p:custDataLst>
                </p:nvPr>
              </p:nvSpPr>
              <p:spPr>
                <a:xfrm>
                  <a:off x="-119225" y="0"/>
                  <a:ext cx="2765522" cy="2652692"/>
                </a:xfrm>
                <a:custGeom>
                  <a:avLst/>
                  <a:gdLst/>
                  <a:ahLst/>
                  <a:cxnLst/>
                  <a:rect l="l" t="t" r="r" b="b"/>
                  <a:pathLst>
                    <a:path w="2765522" h="2652692">
                      <a:moveTo>
                        <a:pt x="1389225" y="0"/>
                      </a:moveTo>
                      <a:lnTo>
                        <a:pt x="1389225" y="0"/>
                      </a:lnTo>
                      <a:cubicBezTo>
                        <a:pt x="1960051" y="0"/>
                        <a:pt x="2460741" y="380845"/>
                        <a:pt x="2613131" y="930953"/>
                      </a:cubicBezTo>
                      <a:cubicBezTo>
                        <a:pt x="2765523" y="1481061"/>
                        <a:pt x="2532167" y="2065252"/>
                        <a:pt x="2042708" y="2358972"/>
                      </a:cubicBezTo>
                      <a:cubicBezTo>
                        <a:pt x="1553249" y="2652692"/>
                        <a:pt x="927963" y="2583765"/>
                        <a:pt x="514234" y="2190484"/>
                      </a:cubicBezTo>
                      <a:cubicBezTo>
                        <a:pt x="100505" y="1797202"/>
                        <a:pt x="0" y="1176209"/>
                        <a:pt x="268556" y="672504"/>
                      </a:cubicBezTo>
                      <a:lnTo>
                        <a:pt x="828891" y="971252"/>
                      </a:lnTo>
                      <a:cubicBezTo>
                        <a:pt x="694613" y="1223105"/>
                        <a:pt x="744865" y="1533601"/>
                        <a:pt x="951729" y="1730242"/>
                      </a:cubicBezTo>
                      <a:cubicBezTo>
                        <a:pt x="1158594" y="1926883"/>
                        <a:pt x="1471237" y="1961346"/>
                        <a:pt x="1715966" y="1814486"/>
                      </a:cubicBezTo>
                      <a:cubicBezTo>
                        <a:pt x="1960696" y="1667626"/>
                        <a:pt x="2077374" y="1375531"/>
                        <a:pt x="2001178" y="1100477"/>
                      </a:cubicBezTo>
                      <a:cubicBezTo>
                        <a:pt x="1924983" y="825423"/>
                        <a:pt x="1674638" y="635000"/>
                        <a:pt x="1389225" y="635000"/>
                      </a:cubicBezTo>
                      <a:close/>
                    </a:path>
                  </a:pathLst>
                </a:custGeom>
                <a:solidFill>
                  <a:srgbClr val="005BAB"/>
                </a:solidFill>
              </p:spPr>
              <p:txBody>
                <a:bodyPr/>
                <a:lstStyle/>
                <a:p>
                  <a:endParaRPr lang="zh-CN" altLang="en-US" sz="1200" dirty="0"/>
                </a:p>
              </p:txBody>
            </p:sp>
            <p:sp>
              <p:nvSpPr>
                <p:cNvPr id="51" name="Freeform 51"/>
                <p:cNvSpPr/>
                <p:nvPr>
                  <p:custDataLst>
                    <p:tags r:id="rId20"/>
                  </p:custDataLst>
                </p:nvPr>
              </p:nvSpPr>
              <p:spPr>
                <a:xfrm>
                  <a:off x="120870" y="0"/>
                  <a:ext cx="1149067" cy="999630"/>
                </a:xfrm>
                <a:custGeom>
                  <a:avLst/>
                  <a:gdLst/>
                  <a:ahLst/>
                  <a:cxnLst/>
                  <a:rect l="l" t="t" r="r" b="b"/>
                  <a:pathLst>
                    <a:path w="1149067" h="999630">
                      <a:moveTo>
                        <a:pt x="0" y="729260"/>
                      </a:moveTo>
                      <a:cubicBezTo>
                        <a:pt x="209446" y="284164"/>
                        <a:pt x="657090" y="49"/>
                        <a:pt x="1149003" y="0"/>
                      </a:cubicBezTo>
                      <a:lnTo>
                        <a:pt x="1149067" y="635000"/>
                      </a:lnTo>
                      <a:cubicBezTo>
                        <a:pt x="903110" y="635025"/>
                        <a:pt x="679288" y="777082"/>
                        <a:pt x="574565" y="999630"/>
                      </a:cubicBezTo>
                      <a:close/>
                    </a:path>
                  </a:pathLst>
                </a:custGeom>
                <a:solidFill>
                  <a:srgbClr val="D8D8D8"/>
                </a:solidFill>
              </p:spPr>
              <p:txBody>
                <a:bodyPr/>
                <a:lstStyle/>
                <a:p>
                  <a:endParaRPr lang="zh-CN" altLang="en-US"/>
                </a:p>
              </p:txBody>
            </p:sp>
          </p:grpSp>
        </p:grpSp>
        <p:sp>
          <p:nvSpPr>
            <p:cNvPr id="5" name="TextBox 53">
              <a:extLst>
                <a:ext uri="{FF2B5EF4-FFF2-40B4-BE49-F238E27FC236}">
                  <a16:creationId xmlns:a16="http://schemas.microsoft.com/office/drawing/2014/main" id="{DF32C1B4-D4BD-FCA3-415B-44AB8594CF20}"/>
                </a:ext>
              </a:extLst>
            </p:cNvPr>
            <p:cNvSpPr txBox="1"/>
            <p:nvPr>
              <p:custDataLst>
                <p:tags r:id="rId18"/>
              </p:custDataLst>
            </p:nvPr>
          </p:nvSpPr>
          <p:spPr>
            <a:xfrm>
              <a:off x="1206254" y="2597401"/>
              <a:ext cx="745732" cy="447238"/>
            </a:xfrm>
            <a:prstGeom prst="rect">
              <a:avLst/>
            </a:prstGeom>
          </p:spPr>
          <p:txBody>
            <a:bodyPr wrap="square" lIns="0" tIns="0" rIns="0" bIns="0" rtlCol="0" anchor="t">
              <a:spAutoFit/>
            </a:bodyPr>
            <a:lstStyle/>
            <a:p>
              <a:pPr algn="ctr">
                <a:lnSpc>
                  <a:spcPts val="3840"/>
                </a:lnSpc>
              </a:pPr>
              <a:r>
                <a:rPr lang="en-US" sz="2800" dirty="0">
                  <a:solidFill>
                    <a:schemeClr val="accent5">
                      <a:lumMod val="75000"/>
                    </a:schemeClr>
                  </a:solidFill>
                  <a:latin typeface="+mj-ea"/>
                  <a:ea typeface="+mj-ea"/>
                </a:rPr>
                <a:t>01</a:t>
              </a:r>
            </a:p>
          </p:txBody>
        </p:sp>
      </p:grpSp>
      <p:grpSp>
        <p:nvGrpSpPr>
          <p:cNvPr id="56" name="组合 55">
            <a:extLst>
              <a:ext uri="{FF2B5EF4-FFF2-40B4-BE49-F238E27FC236}">
                <a16:creationId xmlns:a16="http://schemas.microsoft.com/office/drawing/2014/main" id="{2875B2C8-FC60-FEAC-3AEC-A83E84498303}"/>
              </a:ext>
            </a:extLst>
          </p:cNvPr>
          <p:cNvGrpSpPr/>
          <p:nvPr/>
        </p:nvGrpSpPr>
        <p:grpSpPr>
          <a:xfrm>
            <a:off x="6124873" y="1531008"/>
            <a:ext cx="1422667" cy="1422667"/>
            <a:chOff x="858521" y="2119335"/>
            <a:chExt cx="1422667" cy="1422667"/>
          </a:xfrm>
        </p:grpSpPr>
        <p:grpSp>
          <p:nvGrpSpPr>
            <p:cNvPr id="57" name="Group 48">
              <a:extLst>
                <a:ext uri="{FF2B5EF4-FFF2-40B4-BE49-F238E27FC236}">
                  <a16:creationId xmlns:a16="http://schemas.microsoft.com/office/drawing/2014/main" id="{5F8064F7-807D-4155-6DBE-44BE649B23F9}"/>
                </a:ext>
              </a:extLst>
            </p:cNvPr>
            <p:cNvGrpSpPr/>
            <p:nvPr>
              <p:custDataLst>
                <p:tags r:id="rId13"/>
              </p:custDataLst>
            </p:nvPr>
          </p:nvGrpSpPr>
          <p:grpSpPr>
            <a:xfrm>
              <a:off x="858521" y="2119335"/>
              <a:ext cx="1422667" cy="1422667"/>
              <a:chOff x="0" y="0"/>
              <a:chExt cx="2845334" cy="2845334"/>
            </a:xfrm>
          </p:grpSpPr>
          <p:grpSp>
            <p:nvGrpSpPr>
              <p:cNvPr id="59" name="Group 49">
                <a:extLst>
                  <a:ext uri="{FF2B5EF4-FFF2-40B4-BE49-F238E27FC236}">
                    <a16:creationId xmlns:a16="http://schemas.microsoft.com/office/drawing/2014/main" id="{6093E4E8-1FE0-A9CA-3E1D-8BD38B4A2F8E}"/>
                  </a:ext>
                </a:extLst>
              </p:cNvPr>
              <p:cNvGrpSpPr>
                <a:grpSpLocks noChangeAspect="1"/>
              </p:cNvGrpSpPr>
              <p:nvPr/>
            </p:nvGrpSpPr>
            <p:grpSpPr>
              <a:xfrm>
                <a:off x="0" y="0"/>
                <a:ext cx="2845334" cy="2845334"/>
                <a:chOff x="0" y="0"/>
                <a:chExt cx="2540000" cy="2540000"/>
              </a:xfrm>
            </p:grpSpPr>
            <p:sp>
              <p:nvSpPr>
                <p:cNvPr id="61" name="Freeform 51">
                  <a:extLst>
                    <a:ext uri="{FF2B5EF4-FFF2-40B4-BE49-F238E27FC236}">
                      <a16:creationId xmlns:a16="http://schemas.microsoft.com/office/drawing/2014/main" id="{2CEA2937-E916-2B6D-5DDC-8F5EE2D7A496}"/>
                    </a:ext>
                  </a:extLst>
                </p:cNvPr>
                <p:cNvSpPr/>
                <p:nvPr>
                  <p:custDataLst>
                    <p:tags r:id="rId15"/>
                  </p:custDataLst>
                </p:nvPr>
              </p:nvSpPr>
              <p:spPr>
                <a:xfrm>
                  <a:off x="120870" y="0"/>
                  <a:ext cx="1149067" cy="999630"/>
                </a:xfrm>
                <a:custGeom>
                  <a:avLst/>
                  <a:gdLst/>
                  <a:ahLst/>
                  <a:cxnLst/>
                  <a:rect l="l" t="t" r="r" b="b"/>
                  <a:pathLst>
                    <a:path w="1149067" h="999630">
                      <a:moveTo>
                        <a:pt x="0" y="729260"/>
                      </a:moveTo>
                      <a:cubicBezTo>
                        <a:pt x="209446" y="284164"/>
                        <a:pt x="657090" y="49"/>
                        <a:pt x="1149003" y="0"/>
                      </a:cubicBezTo>
                      <a:lnTo>
                        <a:pt x="1149067" y="635000"/>
                      </a:lnTo>
                      <a:cubicBezTo>
                        <a:pt x="903110" y="635025"/>
                        <a:pt x="679288" y="777082"/>
                        <a:pt x="574565" y="999630"/>
                      </a:cubicBezTo>
                      <a:close/>
                    </a:path>
                  </a:pathLst>
                </a:custGeom>
                <a:solidFill>
                  <a:srgbClr val="D8D8D8"/>
                </a:solidFill>
              </p:spPr>
              <p:txBody>
                <a:bodyPr/>
                <a:lstStyle/>
                <a:p>
                  <a:endParaRPr lang="zh-CN" altLang="en-US"/>
                </a:p>
              </p:txBody>
            </p:sp>
            <p:sp>
              <p:nvSpPr>
                <p:cNvPr id="60" name="Freeform 50">
                  <a:extLst>
                    <a:ext uri="{FF2B5EF4-FFF2-40B4-BE49-F238E27FC236}">
                      <a16:creationId xmlns:a16="http://schemas.microsoft.com/office/drawing/2014/main" id="{0CC5C498-5DF0-83F6-F872-F193B1AB5F80}"/>
                    </a:ext>
                  </a:extLst>
                </p:cNvPr>
                <p:cNvSpPr/>
                <p:nvPr>
                  <p:custDataLst>
                    <p:tags r:id="rId16"/>
                  </p:custDataLst>
                </p:nvPr>
              </p:nvSpPr>
              <p:spPr>
                <a:xfrm>
                  <a:off x="-119225" y="0"/>
                  <a:ext cx="2765522" cy="2652692"/>
                </a:xfrm>
                <a:custGeom>
                  <a:avLst/>
                  <a:gdLst/>
                  <a:ahLst/>
                  <a:cxnLst/>
                  <a:rect l="l" t="t" r="r" b="b"/>
                  <a:pathLst>
                    <a:path w="2765522" h="2652692">
                      <a:moveTo>
                        <a:pt x="1389225" y="0"/>
                      </a:moveTo>
                      <a:lnTo>
                        <a:pt x="1389225" y="0"/>
                      </a:lnTo>
                      <a:cubicBezTo>
                        <a:pt x="1960051" y="0"/>
                        <a:pt x="2460741" y="380845"/>
                        <a:pt x="2613131" y="930953"/>
                      </a:cubicBezTo>
                      <a:cubicBezTo>
                        <a:pt x="2765523" y="1481061"/>
                        <a:pt x="2532167" y="2065252"/>
                        <a:pt x="2042708" y="2358972"/>
                      </a:cubicBezTo>
                      <a:cubicBezTo>
                        <a:pt x="1553249" y="2652692"/>
                        <a:pt x="927963" y="2583765"/>
                        <a:pt x="514234" y="2190484"/>
                      </a:cubicBezTo>
                      <a:cubicBezTo>
                        <a:pt x="100505" y="1797202"/>
                        <a:pt x="0" y="1176209"/>
                        <a:pt x="268556" y="672504"/>
                      </a:cubicBezTo>
                      <a:lnTo>
                        <a:pt x="828891" y="971252"/>
                      </a:lnTo>
                      <a:cubicBezTo>
                        <a:pt x="694613" y="1223105"/>
                        <a:pt x="744865" y="1533601"/>
                        <a:pt x="951729" y="1730242"/>
                      </a:cubicBezTo>
                      <a:cubicBezTo>
                        <a:pt x="1158594" y="1926883"/>
                        <a:pt x="1471237" y="1961346"/>
                        <a:pt x="1715966" y="1814486"/>
                      </a:cubicBezTo>
                      <a:cubicBezTo>
                        <a:pt x="1960696" y="1667626"/>
                        <a:pt x="2077374" y="1375531"/>
                        <a:pt x="2001178" y="1100477"/>
                      </a:cubicBezTo>
                      <a:cubicBezTo>
                        <a:pt x="1924983" y="825423"/>
                        <a:pt x="1674638" y="635000"/>
                        <a:pt x="1389225" y="635000"/>
                      </a:cubicBezTo>
                      <a:close/>
                    </a:path>
                  </a:pathLst>
                </a:custGeom>
                <a:solidFill>
                  <a:srgbClr val="005BAB"/>
                </a:solidFill>
              </p:spPr>
              <p:txBody>
                <a:bodyPr/>
                <a:lstStyle/>
                <a:p>
                  <a:endParaRPr lang="zh-CN" altLang="en-US" sz="1200" dirty="0"/>
                </a:p>
              </p:txBody>
            </p:sp>
          </p:grpSp>
        </p:grpSp>
        <p:sp>
          <p:nvSpPr>
            <p:cNvPr id="58" name="TextBox 53">
              <a:extLst>
                <a:ext uri="{FF2B5EF4-FFF2-40B4-BE49-F238E27FC236}">
                  <a16:creationId xmlns:a16="http://schemas.microsoft.com/office/drawing/2014/main" id="{21BEE6B5-2E6D-744B-537C-48023973166A}"/>
                </a:ext>
              </a:extLst>
            </p:cNvPr>
            <p:cNvSpPr txBox="1"/>
            <p:nvPr>
              <p:custDataLst>
                <p:tags r:id="rId14"/>
              </p:custDataLst>
            </p:nvPr>
          </p:nvSpPr>
          <p:spPr>
            <a:xfrm>
              <a:off x="1206254" y="2597401"/>
              <a:ext cx="745732" cy="447238"/>
            </a:xfrm>
            <a:prstGeom prst="rect">
              <a:avLst/>
            </a:prstGeom>
          </p:spPr>
          <p:txBody>
            <a:bodyPr wrap="square" lIns="0" tIns="0" rIns="0" bIns="0" rtlCol="0" anchor="t">
              <a:spAutoFit/>
            </a:bodyPr>
            <a:lstStyle/>
            <a:p>
              <a:pPr algn="ctr">
                <a:lnSpc>
                  <a:spcPts val="3840"/>
                </a:lnSpc>
              </a:pPr>
              <a:r>
                <a:rPr lang="en-US" sz="2800" dirty="0">
                  <a:solidFill>
                    <a:schemeClr val="accent5">
                      <a:lumMod val="75000"/>
                    </a:schemeClr>
                  </a:solidFill>
                  <a:latin typeface="+mj-ea"/>
                  <a:ea typeface="+mj-ea"/>
                </a:rPr>
                <a:t>02</a:t>
              </a:r>
            </a:p>
          </p:txBody>
        </p:sp>
      </p:grpSp>
      <p:grpSp>
        <p:nvGrpSpPr>
          <p:cNvPr id="62" name="组合 61">
            <a:extLst>
              <a:ext uri="{FF2B5EF4-FFF2-40B4-BE49-F238E27FC236}">
                <a16:creationId xmlns:a16="http://schemas.microsoft.com/office/drawing/2014/main" id="{93D283D6-D3FE-6B78-A567-A699FFBE0DF8}"/>
              </a:ext>
            </a:extLst>
          </p:cNvPr>
          <p:cNvGrpSpPr/>
          <p:nvPr/>
        </p:nvGrpSpPr>
        <p:grpSpPr>
          <a:xfrm>
            <a:off x="854899" y="3352188"/>
            <a:ext cx="1422667" cy="1422667"/>
            <a:chOff x="858521" y="2119335"/>
            <a:chExt cx="1422667" cy="1422667"/>
          </a:xfrm>
        </p:grpSpPr>
        <p:grpSp>
          <p:nvGrpSpPr>
            <p:cNvPr id="63" name="Group 48">
              <a:extLst>
                <a:ext uri="{FF2B5EF4-FFF2-40B4-BE49-F238E27FC236}">
                  <a16:creationId xmlns:a16="http://schemas.microsoft.com/office/drawing/2014/main" id="{955F67D5-BA7C-1EA2-9B63-CB8BBD5F878D}"/>
                </a:ext>
              </a:extLst>
            </p:cNvPr>
            <p:cNvGrpSpPr/>
            <p:nvPr>
              <p:custDataLst>
                <p:tags r:id="rId9"/>
              </p:custDataLst>
            </p:nvPr>
          </p:nvGrpSpPr>
          <p:grpSpPr>
            <a:xfrm>
              <a:off x="858521" y="2119335"/>
              <a:ext cx="1422667" cy="1422667"/>
              <a:chOff x="0" y="0"/>
              <a:chExt cx="2845334" cy="2845334"/>
            </a:xfrm>
          </p:grpSpPr>
          <p:grpSp>
            <p:nvGrpSpPr>
              <p:cNvPr id="65" name="Group 49">
                <a:extLst>
                  <a:ext uri="{FF2B5EF4-FFF2-40B4-BE49-F238E27FC236}">
                    <a16:creationId xmlns:a16="http://schemas.microsoft.com/office/drawing/2014/main" id="{3F6A9A6F-8896-60D4-D93E-CA75DDF88045}"/>
                  </a:ext>
                </a:extLst>
              </p:cNvPr>
              <p:cNvGrpSpPr>
                <a:grpSpLocks noChangeAspect="1"/>
              </p:cNvGrpSpPr>
              <p:nvPr/>
            </p:nvGrpSpPr>
            <p:grpSpPr>
              <a:xfrm>
                <a:off x="0" y="0"/>
                <a:ext cx="2845334" cy="2845334"/>
                <a:chOff x="0" y="0"/>
                <a:chExt cx="2540000" cy="2540000"/>
              </a:xfrm>
            </p:grpSpPr>
            <p:sp>
              <p:nvSpPr>
                <p:cNvPr id="66" name="Freeform 51">
                  <a:extLst>
                    <a:ext uri="{FF2B5EF4-FFF2-40B4-BE49-F238E27FC236}">
                      <a16:creationId xmlns:a16="http://schemas.microsoft.com/office/drawing/2014/main" id="{0F8A29E3-A9A1-4CF8-007B-4D3DD1C663D6}"/>
                    </a:ext>
                  </a:extLst>
                </p:cNvPr>
                <p:cNvSpPr/>
                <p:nvPr>
                  <p:custDataLst>
                    <p:tags r:id="rId11"/>
                  </p:custDataLst>
                </p:nvPr>
              </p:nvSpPr>
              <p:spPr>
                <a:xfrm>
                  <a:off x="120870" y="0"/>
                  <a:ext cx="1149067" cy="999630"/>
                </a:xfrm>
                <a:custGeom>
                  <a:avLst/>
                  <a:gdLst/>
                  <a:ahLst/>
                  <a:cxnLst/>
                  <a:rect l="l" t="t" r="r" b="b"/>
                  <a:pathLst>
                    <a:path w="1149067" h="999630">
                      <a:moveTo>
                        <a:pt x="0" y="729260"/>
                      </a:moveTo>
                      <a:cubicBezTo>
                        <a:pt x="209446" y="284164"/>
                        <a:pt x="657090" y="49"/>
                        <a:pt x="1149003" y="0"/>
                      </a:cubicBezTo>
                      <a:lnTo>
                        <a:pt x="1149067" y="635000"/>
                      </a:lnTo>
                      <a:cubicBezTo>
                        <a:pt x="903110" y="635025"/>
                        <a:pt x="679288" y="777082"/>
                        <a:pt x="574565" y="999630"/>
                      </a:cubicBezTo>
                      <a:close/>
                    </a:path>
                  </a:pathLst>
                </a:custGeom>
                <a:solidFill>
                  <a:srgbClr val="D8D8D8"/>
                </a:solidFill>
              </p:spPr>
              <p:txBody>
                <a:bodyPr/>
                <a:lstStyle/>
                <a:p>
                  <a:endParaRPr lang="zh-CN" altLang="en-US"/>
                </a:p>
              </p:txBody>
            </p:sp>
            <p:sp>
              <p:nvSpPr>
                <p:cNvPr id="67" name="Freeform 50">
                  <a:extLst>
                    <a:ext uri="{FF2B5EF4-FFF2-40B4-BE49-F238E27FC236}">
                      <a16:creationId xmlns:a16="http://schemas.microsoft.com/office/drawing/2014/main" id="{CA34972B-005A-0F1A-2B6D-13C3AB9E6710}"/>
                    </a:ext>
                  </a:extLst>
                </p:cNvPr>
                <p:cNvSpPr/>
                <p:nvPr>
                  <p:custDataLst>
                    <p:tags r:id="rId12"/>
                  </p:custDataLst>
                </p:nvPr>
              </p:nvSpPr>
              <p:spPr>
                <a:xfrm>
                  <a:off x="-119225" y="0"/>
                  <a:ext cx="2765522" cy="2652692"/>
                </a:xfrm>
                <a:custGeom>
                  <a:avLst/>
                  <a:gdLst/>
                  <a:ahLst/>
                  <a:cxnLst/>
                  <a:rect l="l" t="t" r="r" b="b"/>
                  <a:pathLst>
                    <a:path w="2765522" h="2652692">
                      <a:moveTo>
                        <a:pt x="1389225" y="0"/>
                      </a:moveTo>
                      <a:lnTo>
                        <a:pt x="1389225" y="0"/>
                      </a:lnTo>
                      <a:cubicBezTo>
                        <a:pt x="1960051" y="0"/>
                        <a:pt x="2460741" y="380845"/>
                        <a:pt x="2613131" y="930953"/>
                      </a:cubicBezTo>
                      <a:cubicBezTo>
                        <a:pt x="2765523" y="1481061"/>
                        <a:pt x="2532167" y="2065252"/>
                        <a:pt x="2042708" y="2358972"/>
                      </a:cubicBezTo>
                      <a:cubicBezTo>
                        <a:pt x="1553249" y="2652692"/>
                        <a:pt x="927963" y="2583765"/>
                        <a:pt x="514234" y="2190484"/>
                      </a:cubicBezTo>
                      <a:cubicBezTo>
                        <a:pt x="100505" y="1797202"/>
                        <a:pt x="0" y="1176209"/>
                        <a:pt x="268556" y="672504"/>
                      </a:cubicBezTo>
                      <a:lnTo>
                        <a:pt x="828891" y="971252"/>
                      </a:lnTo>
                      <a:cubicBezTo>
                        <a:pt x="694613" y="1223105"/>
                        <a:pt x="744865" y="1533601"/>
                        <a:pt x="951729" y="1730242"/>
                      </a:cubicBezTo>
                      <a:cubicBezTo>
                        <a:pt x="1158594" y="1926883"/>
                        <a:pt x="1471237" y="1961346"/>
                        <a:pt x="1715966" y="1814486"/>
                      </a:cubicBezTo>
                      <a:cubicBezTo>
                        <a:pt x="1960696" y="1667626"/>
                        <a:pt x="2077374" y="1375531"/>
                        <a:pt x="2001178" y="1100477"/>
                      </a:cubicBezTo>
                      <a:cubicBezTo>
                        <a:pt x="1924983" y="825423"/>
                        <a:pt x="1674638" y="635000"/>
                        <a:pt x="1389225" y="635000"/>
                      </a:cubicBezTo>
                      <a:close/>
                    </a:path>
                  </a:pathLst>
                </a:custGeom>
                <a:solidFill>
                  <a:srgbClr val="005BAB"/>
                </a:solidFill>
              </p:spPr>
              <p:txBody>
                <a:bodyPr/>
                <a:lstStyle/>
                <a:p>
                  <a:endParaRPr lang="zh-CN" altLang="en-US" sz="1200" dirty="0"/>
                </a:p>
              </p:txBody>
            </p:sp>
          </p:grpSp>
        </p:grpSp>
        <p:sp>
          <p:nvSpPr>
            <p:cNvPr id="64" name="TextBox 53">
              <a:extLst>
                <a:ext uri="{FF2B5EF4-FFF2-40B4-BE49-F238E27FC236}">
                  <a16:creationId xmlns:a16="http://schemas.microsoft.com/office/drawing/2014/main" id="{C381BEC4-7A0A-49D0-1F5C-8914E5DBE7A1}"/>
                </a:ext>
              </a:extLst>
            </p:cNvPr>
            <p:cNvSpPr txBox="1"/>
            <p:nvPr>
              <p:custDataLst>
                <p:tags r:id="rId10"/>
              </p:custDataLst>
            </p:nvPr>
          </p:nvSpPr>
          <p:spPr>
            <a:xfrm>
              <a:off x="1206254" y="2597401"/>
              <a:ext cx="745732" cy="447238"/>
            </a:xfrm>
            <a:prstGeom prst="rect">
              <a:avLst/>
            </a:prstGeom>
          </p:spPr>
          <p:txBody>
            <a:bodyPr wrap="square" lIns="0" tIns="0" rIns="0" bIns="0" rtlCol="0" anchor="t">
              <a:spAutoFit/>
            </a:bodyPr>
            <a:lstStyle/>
            <a:p>
              <a:pPr algn="ctr">
                <a:lnSpc>
                  <a:spcPts val="3840"/>
                </a:lnSpc>
              </a:pPr>
              <a:r>
                <a:rPr lang="en-US" sz="2800" dirty="0">
                  <a:solidFill>
                    <a:schemeClr val="accent5">
                      <a:lumMod val="75000"/>
                    </a:schemeClr>
                  </a:solidFill>
                  <a:latin typeface="+mj-ea"/>
                  <a:ea typeface="+mj-ea"/>
                </a:rPr>
                <a:t>03</a:t>
              </a:r>
            </a:p>
          </p:txBody>
        </p:sp>
      </p:grpSp>
      <p:grpSp>
        <p:nvGrpSpPr>
          <p:cNvPr id="68" name="组合 67">
            <a:extLst>
              <a:ext uri="{FF2B5EF4-FFF2-40B4-BE49-F238E27FC236}">
                <a16:creationId xmlns:a16="http://schemas.microsoft.com/office/drawing/2014/main" id="{DD2D4E44-25EE-22EA-9203-AA1B7DF4ECCA}"/>
              </a:ext>
            </a:extLst>
          </p:cNvPr>
          <p:cNvGrpSpPr/>
          <p:nvPr/>
        </p:nvGrpSpPr>
        <p:grpSpPr>
          <a:xfrm>
            <a:off x="6121251" y="3352188"/>
            <a:ext cx="1422667" cy="1422667"/>
            <a:chOff x="858521" y="2119335"/>
            <a:chExt cx="1422667" cy="1422667"/>
          </a:xfrm>
        </p:grpSpPr>
        <p:grpSp>
          <p:nvGrpSpPr>
            <p:cNvPr id="69" name="Group 48">
              <a:extLst>
                <a:ext uri="{FF2B5EF4-FFF2-40B4-BE49-F238E27FC236}">
                  <a16:creationId xmlns:a16="http://schemas.microsoft.com/office/drawing/2014/main" id="{7C199768-AD07-2120-AC41-0E3FD340DE42}"/>
                </a:ext>
              </a:extLst>
            </p:cNvPr>
            <p:cNvGrpSpPr/>
            <p:nvPr>
              <p:custDataLst>
                <p:tags r:id="rId5"/>
              </p:custDataLst>
            </p:nvPr>
          </p:nvGrpSpPr>
          <p:grpSpPr>
            <a:xfrm>
              <a:off x="858521" y="2119335"/>
              <a:ext cx="1422667" cy="1422667"/>
              <a:chOff x="0" y="0"/>
              <a:chExt cx="2845334" cy="2845334"/>
            </a:xfrm>
          </p:grpSpPr>
          <p:grpSp>
            <p:nvGrpSpPr>
              <p:cNvPr id="71" name="Group 49">
                <a:extLst>
                  <a:ext uri="{FF2B5EF4-FFF2-40B4-BE49-F238E27FC236}">
                    <a16:creationId xmlns:a16="http://schemas.microsoft.com/office/drawing/2014/main" id="{76B39AE3-6836-2207-5014-06A0ABEDDA90}"/>
                  </a:ext>
                </a:extLst>
              </p:cNvPr>
              <p:cNvGrpSpPr>
                <a:grpSpLocks noChangeAspect="1"/>
              </p:cNvGrpSpPr>
              <p:nvPr/>
            </p:nvGrpSpPr>
            <p:grpSpPr>
              <a:xfrm>
                <a:off x="0" y="0"/>
                <a:ext cx="2845334" cy="2845334"/>
                <a:chOff x="0" y="0"/>
                <a:chExt cx="2540000" cy="2540000"/>
              </a:xfrm>
            </p:grpSpPr>
            <p:sp>
              <p:nvSpPr>
                <p:cNvPr id="72" name="Freeform 51">
                  <a:extLst>
                    <a:ext uri="{FF2B5EF4-FFF2-40B4-BE49-F238E27FC236}">
                      <a16:creationId xmlns:a16="http://schemas.microsoft.com/office/drawing/2014/main" id="{7FBE974A-7BB3-0FCD-B479-4A04C8F41242}"/>
                    </a:ext>
                  </a:extLst>
                </p:cNvPr>
                <p:cNvSpPr/>
                <p:nvPr>
                  <p:custDataLst>
                    <p:tags r:id="rId7"/>
                  </p:custDataLst>
                </p:nvPr>
              </p:nvSpPr>
              <p:spPr>
                <a:xfrm>
                  <a:off x="120870" y="0"/>
                  <a:ext cx="1149067" cy="999630"/>
                </a:xfrm>
                <a:custGeom>
                  <a:avLst/>
                  <a:gdLst/>
                  <a:ahLst/>
                  <a:cxnLst/>
                  <a:rect l="l" t="t" r="r" b="b"/>
                  <a:pathLst>
                    <a:path w="1149067" h="999630">
                      <a:moveTo>
                        <a:pt x="0" y="729260"/>
                      </a:moveTo>
                      <a:cubicBezTo>
                        <a:pt x="209446" y="284164"/>
                        <a:pt x="657090" y="49"/>
                        <a:pt x="1149003" y="0"/>
                      </a:cubicBezTo>
                      <a:lnTo>
                        <a:pt x="1149067" y="635000"/>
                      </a:lnTo>
                      <a:cubicBezTo>
                        <a:pt x="903110" y="635025"/>
                        <a:pt x="679288" y="777082"/>
                        <a:pt x="574565" y="999630"/>
                      </a:cubicBezTo>
                      <a:close/>
                    </a:path>
                  </a:pathLst>
                </a:custGeom>
                <a:solidFill>
                  <a:srgbClr val="D8D8D8"/>
                </a:solidFill>
              </p:spPr>
              <p:txBody>
                <a:bodyPr/>
                <a:lstStyle/>
                <a:p>
                  <a:endParaRPr lang="zh-CN" altLang="en-US"/>
                </a:p>
              </p:txBody>
            </p:sp>
            <p:sp>
              <p:nvSpPr>
                <p:cNvPr id="73" name="Freeform 50">
                  <a:extLst>
                    <a:ext uri="{FF2B5EF4-FFF2-40B4-BE49-F238E27FC236}">
                      <a16:creationId xmlns:a16="http://schemas.microsoft.com/office/drawing/2014/main" id="{C4B30E67-BF2A-E906-C09E-2E02FDBD575E}"/>
                    </a:ext>
                  </a:extLst>
                </p:cNvPr>
                <p:cNvSpPr/>
                <p:nvPr>
                  <p:custDataLst>
                    <p:tags r:id="rId8"/>
                  </p:custDataLst>
                </p:nvPr>
              </p:nvSpPr>
              <p:spPr>
                <a:xfrm>
                  <a:off x="-119225" y="0"/>
                  <a:ext cx="2765522" cy="2652692"/>
                </a:xfrm>
                <a:custGeom>
                  <a:avLst/>
                  <a:gdLst/>
                  <a:ahLst/>
                  <a:cxnLst/>
                  <a:rect l="l" t="t" r="r" b="b"/>
                  <a:pathLst>
                    <a:path w="2765522" h="2652692">
                      <a:moveTo>
                        <a:pt x="1389225" y="0"/>
                      </a:moveTo>
                      <a:lnTo>
                        <a:pt x="1389225" y="0"/>
                      </a:lnTo>
                      <a:cubicBezTo>
                        <a:pt x="1960051" y="0"/>
                        <a:pt x="2460741" y="380845"/>
                        <a:pt x="2613131" y="930953"/>
                      </a:cubicBezTo>
                      <a:cubicBezTo>
                        <a:pt x="2765523" y="1481061"/>
                        <a:pt x="2532167" y="2065252"/>
                        <a:pt x="2042708" y="2358972"/>
                      </a:cubicBezTo>
                      <a:cubicBezTo>
                        <a:pt x="1553249" y="2652692"/>
                        <a:pt x="927963" y="2583765"/>
                        <a:pt x="514234" y="2190484"/>
                      </a:cubicBezTo>
                      <a:cubicBezTo>
                        <a:pt x="100505" y="1797202"/>
                        <a:pt x="0" y="1176209"/>
                        <a:pt x="268556" y="672504"/>
                      </a:cubicBezTo>
                      <a:lnTo>
                        <a:pt x="828891" y="971252"/>
                      </a:lnTo>
                      <a:cubicBezTo>
                        <a:pt x="694613" y="1223105"/>
                        <a:pt x="744865" y="1533601"/>
                        <a:pt x="951729" y="1730242"/>
                      </a:cubicBezTo>
                      <a:cubicBezTo>
                        <a:pt x="1158594" y="1926883"/>
                        <a:pt x="1471237" y="1961346"/>
                        <a:pt x="1715966" y="1814486"/>
                      </a:cubicBezTo>
                      <a:cubicBezTo>
                        <a:pt x="1960696" y="1667626"/>
                        <a:pt x="2077374" y="1375531"/>
                        <a:pt x="2001178" y="1100477"/>
                      </a:cubicBezTo>
                      <a:cubicBezTo>
                        <a:pt x="1924983" y="825423"/>
                        <a:pt x="1674638" y="635000"/>
                        <a:pt x="1389225" y="635000"/>
                      </a:cubicBezTo>
                      <a:close/>
                    </a:path>
                  </a:pathLst>
                </a:custGeom>
                <a:solidFill>
                  <a:srgbClr val="005BAB"/>
                </a:solidFill>
              </p:spPr>
              <p:txBody>
                <a:bodyPr/>
                <a:lstStyle/>
                <a:p>
                  <a:endParaRPr lang="zh-CN" altLang="en-US" sz="1200" dirty="0"/>
                </a:p>
              </p:txBody>
            </p:sp>
          </p:grpSp>
        </p:grpSp>
        <p:sp>
          <p:nvSpPr>
            <p:cNvPr id="70" name="TextBox 53">
              <a:extLst>
                <a:ext uri="{FF2B5EF4-FFF2-40B4-BE49-F238E27FC236}">
                  <a16:creationId xmlns:a16="http://schemas.microsoft.com/office/drawing/2014/main" id="{442441E5-AA83-BA7F-EACE-C0CA75F33421}"/>
                </a:ext>
              </a:extLst>
            </p:cNvPr>
            <p:cNvSpPr txBox="1"/>
            <p:nvPr>
              <p:custDataLst>
                <p:tags r:id="rId6"/>
              </p:custDataLst>
            </p:nvPr>
          </p:nvSpPr>
          <p:spPr>
            <a:xfrm>
              <a:off x="1206254" y="2597401"/>
              <a:ext cx="745732" cy="447238"/>
            </a:xfrm>
            <a:prstGeom prst="rect">
              <a:avLst/>
            </a:prstGeom>
          </p:spPr>
          <p:txBody>
            <a:bodyPr wrap="square" lIns="0" tIns="0" rIns="0" bIns="0" rtlCol="0" anchor="t">
              <a:spAutoFit/>
            </a:bodyPr>
            <a:lstStyle/>
            <a:p>
              <a:pPr algn="ctr">
                <a:lnSpc>
                  <a:spcPts val="3840"/>
                </a:lnSpc>
              </a:pPr>
              <a:r>
                <a:rPr lang="en-US" sz="2800" dirty="0">
                  <a:solidFill>
                    <a:schemeClr val="accent5">
                      <a:lumMod val="75000"/>
                    </a:schemeClr>
                  </a:solidFill>
                  <a:latin typeface="+mj-ea"/>
                  <a:ea typeface="+mj-ea"/>
                </a:rPr>
                <a:t>04</a:t>
              </a:r>
            </a:p>
          </p:txBody>
        </p:sp>
      </p:grpSp>
      <p:pic>
        <p:nvPicPr>
          <p:cNvPr id="74" name="图片 73">
            <a:extLst>
              <a:ext uri="{FF2B5EF4-FFF2-40B4-BE49-F238E27FC236}">
                <a16:creationId xmlns:a16="http://schemas.microsoft.com/office/drawing/2014/main" id="{B7CF3FF9-C1D3-A2D7-1F08-3FDE7D6CD839}"/>
              </a:ext>
            </a:extLst>
          </p:cNvPr>
          <p:cNvPicPr>
            <a:picLocks noChangeAspect="1"/>
          </p:cNvPicPr>
          <p:nvPr/>
        </p:nvPicPr>
        <p:blipFill>
          <a:blip r:embed="rId31"/>
          <a:stretch>
            <a:fillRect/>
          </a:stretch>
        </p:blipFill>
        <p:spPr>
          <a:xfrm>
            <a:off x="1888513" y="4972927"/>
            <a:ext cx="8077787" cy="15744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9C8FADA0-853A-85BB-FCAE-C2390E113855}"/>
              </a:ext>
            </a:extLst>
          </p:cNvPr>
          <p:cNvSpPr/>
          <p:nvPr/>
        </p:nvSpPr>
        <p:spPr>
          <a:xfrm>
            <a:off x="8178264" y="1209169"/>
            <a:ext cx="3602672" cy="45078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sp>
        <p:nvSpPr>
          <p:cNvPr id="47" name="AutoShape 47"/>
          <p:cNvSpPr/>
          <p:nvPr/>
        </p:nvSpPr>
        <p:spPr>
          <a:xfrm flipV="1">
            <a:off x="708259" y="1308200"/>
            <a:ext cx="3857116" cy="24149"/>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48" name="TextBox 48"/>
          <p:cNvSpPr txBox="1"/>
          <p:nvPr/>
        </p:nvSpPr>
        <p:spPr>
          <a:xfrm>
            <a:off x="479659" y="642739"/>
            <a:ext cx="4085716"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特征提取</a:t>
            </a:r>
            <a:r>
              <a:rPr lang="en-US" altLang="zh-CN" sz="3667" dirty="0">
                <a:solidFill>
                  <a:srgbClr val="005BAB"/>
                </a:solidFill>
                <a:ea typeface="字由点字典黑 65J" panose="00020600040101010101" charset="-122"/>
              </a:rPr>
              <a:t>——TF-IDF</a:t>
            </a:r>
            <a:endParaRPr lang="en-US" sz="3667" dirty="0">
              <a:solidFill>
                <a:srgbClr val="005BAB"/>
              </a:solidFill>
              <a:ea typeface="字由点字典黑 65J" panose="00020600040101010101" charset="-122"/>
            </a:endParaRPr>
          </a:p>
        </p:txBody>
      </p:sp>
      <p:sp>
        <p:nvSpPr>
          <p:cNvPr id="61" name="TextBox 61"/>
          <p:cNvSpPr txBox="1"/>
          <p:nvPr/>
        </p:nvSpPr>
        <p:spPr>
          <a:xfrm>
            <a:off x="193316" y="2552247"/>
            <a:ext cx="2096813" cy="358431"/>
          </a:xfrm>
          <a:prstGeom prst="rect">
            <a:avLst/>
          </a:prstGeom>
        </p:spPr>
        <p:txBody>
          <a:bodyPr wrap="square"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测试样例</a:t>
            </a:r>
            <a:endParaRPr lang="en-US" sz="2400" dirty="0">
              <a:solidFill>
                <a:srgbClr val="005BAB"/>
              </a:solidFill>
              <a:ea typeface="字由点字典黑 65J" panose="00020600040101010101" charset="-122"/>
            </a:endParaRPr>
          </a:p>
        </p:txBody>
      </p:sp>
      <p:grpSp>
        <p:nvGrpSpPr>
          <p:cNvPr id="2" name="Group 16">
            <a:extLst>
              <a:ext uri="{FF2B5EF4-FFF2-40B4-BE49-F238E27FC236}">
                <a16:creationId xmlns:a16="http://schemas.microsoft.com/office/drawing/2014/main" id="{EA16FA1F-A3E1-F41C-B54A-32B4A3E8C6C6}"/>
              </a:ext>
            </a:extLst>
          </p:cNvPr>
          <p:cNvGrpSpPr/>
          <p:nvPr/>
        </p:nvGrpSpPr>
        <p:grpSpPr>
          <a:xfrm>
            <a:off x="11142860" y="0"/>
            <a:ext cx="1049141" cy="758816"/>
            <a:chOff x="0" y="0"/>
            <a:chExt cx="2098282" cy="1517632"/>
          </a:xfrm>
          <a:solidFill>
            <a:srgbClr val="005BAB">
              <a:alpha val="27000"/>
            </a:srgbClr>
          </a:solidFill>
        </p:grpSpPr>
        <p:sp>
          <p:nvSpPr>
            <p:cNvPr id="70" name="Freeform 17">
              <a:extLst>
                <a:ext uri="{FF2B5EF4-FFF2-40B4-BE49-F238E27FC236}">
                  <a16:creationId xmlns:a16="http://schemas.microsoft.com/office/drawing/2014/main" id="{35BBF039-DCD9-EBE6-CBF8-C85923B6B0FD}"/>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1" name="图片 70">
            <a:extLst>
              <a:ext uri="{FF2B5EF4-FFF2-40B4-BE49-F238E27FC236}">
                <a16:creationId xmlns:a16="http://schemas.microsoft.com/office/drawing/2014/main" id="{E0D56EBC-37C9-B322-9C55-B0C42145E9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
        <p:nvSpPr>
          <p:cNvPr id="7" name="文本框 6">
            <a:extLst>
              <a:ext uri="{FF2B5EF4-FFF2-40B4-BE49-F238E27FC236}">
                <a16:creationId xmlns:a16="http://schemas.microsoft.com/office/drawing/2014/main" id="{AB71432D-DA87-0AB5-D77A-CC692310D018}"/>
              </a:ext>
            </a:extLst>
          </p:cNvPr>
          <p:cNvSpPr txBox="1"/>
          <p:nvPr/>
        </p:nvSpPr>
        <p:spPr>
          <a:xfrm>
            <a:off x="345344" y="1491298"/>
            <a:ext cx="7327664" cy="923330"/>
          </a:xfrm>
          <a:prstGeom prst="rect">
            <a:avLst/>
          </a:prstGeom>
          <a:noFill/>
        </p:spPr>
        <p:txBody>
          <a:bodyPr wrap="square">
            <a:spAutoFit/>
          </a:bodyPr>
          <a:lstStyle/>
          <a:p>
            <a:r>
              <a:rPr lang="en-US" altLang="zh-CN" dirty="0">
                <a:solidFill>
                  <a:srgbClr val="000000"/>
                </a:solidFill>
                <a:latin typeface="+mn-ea"/>
              </a:rPr>
              <a:t>      TF-IDF </a:t>
            </a:r>
            <a:r>
              <a:rPr lang="zh-CN" altLang="en-US" dirty="0">
                <a:solidFill>
                  <a:srgbClr val="000000"/>
                </a:solidFill>
                <a:latin typeface="+mn-ea"/>
              </a:rPr>
              <a:t>方法可以捕捉词的全局重要性，从而更准确地提取文本中的关键主体和热点词语。它结合了词频（</a:t>
            </a:r>
            <a:r>
              <a:rPr lang="en-US" altLang="zh-CN" dirty="0">
                <a:solidFill>
                  <a:srgbClr val="000000"/>
                </a:solidFill>
                <a:latin typeface="+mn-ea"/>
              </a:rPr>
              <a:t>TF</a:t>
            </a:r>
            <a:r>
              <a:rPr lang="zh-CN" altLang="en-US" dirty="0">
                <a:solidFill>
                  <a:srgbClr val="000000"/>
                </a:solidFill>
                <a:latin typeface="+mn-ea"/>
              </a:rPr>
              <a:t>）和逆文档频率（</a:t>
            </a:r>
            <a:r>
              <a:rPr lang="en-US" altLang="zh-CN" dirty="0">
                <a:solidFill>
                  <a:srgbClr val="000000"/>
                </a:solidFill>
                <a:latin typeface="+mn-ea"/>
              </a:rPr>
              <a:t>IDF</a:t>
            </a:r>
            <a:r>
              <a:rPr lang="zh-CN" altLang="en-US" dirty="0">
                <a:solidFill>
                  <a:srgbClr val="000000"/>
                </a:solidFill>
                <a:latin typeface="+mn-ea"/>
              </a:rPr>
              <a:t>）来衡量词的重要性。  </a:t>
            </a:r>
          </a:p>
        </p:txBody>
      </p:sp>
      <p:pic>
        <p:nvPicPr>
          <p:cNvPr id="11" name="图片 10">
            <a:extLst>
              <a:ext uri="{FF2B5EF4-FFF2-40B4-BE49-F238E27FC236}">
                <a16:creationId xmlns:a16="http://schemas.microsoft.com/office/drawing/2014/main" id="{569BC120-49B6-4255-9DD9-A279A5F0386D}"/>
              </a:ext>
            </a:extLst>
          </p:cNvPr>
          <p:cNvPicPr>
            <a:picLocks noChangeAspect="1"/>
          </p:cNvPicPr>
          <p:nvPr/>
        </p:nvPicPr>
        <p:blipFill>
          <a:blip r:embed="rId3"/>
          <a:stretch>
            <a:fillRect/>
          </a:stretch>
        </p:blipFill>
        <p:spPr>
          <a:xfrm>
            <a:off x="8613491" y="1551283"/>
            <a:ext cx="2927433" cy="863345"/>
          </a:xfrm>
          <a:prstGeom prst="rect">
            <a:avLst/>
          </a:prstGeom>
        </p:spPr>
      </p:pic>
      <p:pic>
        <p:nvPicPr>
          <p:cNvPr id="13" name="图片 12">
            <a:extLst>
              <a:ext uri="{FF2B5EF4-FFF2-40B4-BE49-F238E27FC236}">
                <a16:creationId xmlns:a16="http://schemas.microsoft.com/office/drawing/2014/main" id="{E3E749A8-503A-979D-07F1-9A14684E05B3}"/>
              </a:ext>
            </a:extLst>
          </p:cNvPr>
          <p:cNvPicPr>
            <a:picLocks noChangeAspect="1"/>
          </p:cNvPicPr>
          <p:nvPr/>
        </p:nvPicPr>
        <p:blipFill>
          <a:blip r:embed="rId4"/>
          <a:stretch>
            <a:fillRect/>
          </a:stretch>
        </p:blipFill>
        <p:spPr>
          <a:xfrm>
            <a:off x="8613491" y="2846678"/>
            <a:ext cx="3167445" cy="836506"/>
          </a:xfrm>
          <a:prstGeom prst="rect">
            <a:avLst/>
          </a:prstGeom>
        </p:spPr>
      </p:pic>
      <p:pic>
        <p:nvPicPr>
          <p:cNvPr id="15" name="图片 14">
            <a:extLst>
              <a:ext uri="{FF2B5EF4-FFF2-40B4-BE49-F238E27FC236}">
                <a16:creationId xmlns:a16="http://schemas.microsoft.com/office/drawing/2014/main" id="{D0881303-B41F-C78C-02F1-3D5E5B00224F}"/>
              </a:ext>
            </a:extLst>
          </p:cNvPr>
          <p:cNvPicPr>
            <a:picLocks noChangeAspect="1"/>
          </p:cNvPicPr>
          <p:nvPr/>
        </p:nvPicPr>
        <p:blipFill>
          <a:blip r:embed="rId5"/>
          <a:stretch>
            <a:fillRect/>
          </a:stretch>
        </p:blipFill>
        <p:spPr>
          <a:xfrm>
            <a:off x="8509867" y="4379994"/>
            <a:ext cx="3271069" cy="574647"/>
          </a:xfrm>
          <a:prstGeom prst="rect">
            <a:avLst/>
          </a:prstGeom>
        </p:spPr>
      </p:pic>
      <p:pic>
        <p:nvPicPr>
          <p:cNvPr id="17" name="图片 16">
            <a:extLst>
              <a:ext uri="{FF2B5EF4-FFF2-40B4-BE49-F238E27FC236}">
                <a16:creationId xmlns:a16="http://schemas.microsoft.com/office/drawing/2014/main" id="{71004A09-790A-6E4C-DC5B-8826B91DED87}"/>
              </a:ext>
            </a:extLst>
          </p:cNvPr>
          <p:cNvPicPr>
            <a:picLocks noChangeAspect="1"/>
          </p:cNvPicPr>
          <p:nvPr/>
        </p:nvPicPr>
        <p:blipFill>
          <a:blip r:embed="rId6"/>
          <a:stretch>
            <a:fillRect/>
          </a:stretch>
        </p:blipFill>
        <p:spPr>
          <a:xfrm>
            <a:off x="345344" y="3039695"/>
            <a:ext cx="3128850" cy="1886791"/>
          </a:xfrm>
          <a:prstGeom prst="rect">
            <a:avLst/>
          </a:prstGeom>
        </p:spPr>
      </p:pic>
      <p:pic>
        <p:nvPicPr>
          <p:cNvPr id="22" name="图片 21" descr="图片包含 图表&#10;&#10;描述已自动生成">
            <a:extLst>
              <a:ext uri="{FF2B5EF4-FFF2-40B4-BE49-F238E27FC236}">
                <a16:creationId xmlns:a16="http://schemas.microsoft.com/office/drawing/2014/main" id="{FC643FCF-1C15-059B-42D6-CC9AEA0FA5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4434" y="2239696"/>
            <a:ext cx="4733830" cy="2840298"/>
          </a:xfrm>
          <a:prstGeom prst="rect">
            <a:avLst/>
          </a:prstGeom>
        </p:spPr>
      </p:pic>
      <p:pic>
        <p:nvPicPr>
          <p:cNvPr id="24" name="图片 23">
            <a:extLst>
              <a:ext uri="{FF2B5EF4-FFF2-40B4-BE49-F238E27FC236}">
                <a16:creationId xmlns:a16="http://schemas.microsoft.com/office/drawing/2014/main" id="{B00E2B39-0E00-387F-FB38-E78CFE0E8300}"/>
              </a:ext>
            </a:extLst>
          </p:cNvPr>
          <p:cNvPicPr>
            <a:picLocks noChangeAspect="1"/>
          </p:cNvPicPr>
          <p:nvPr/>
        </p:nvPicPr>
        <p:blipFill>
          <a:blip r:embed="rId8"/>
          <a:stretch>
            <a:fillRect/>
          </a:stretch>
        </p:blipFill>
        <p:spPr>
          <a:xfrm>
            <a:off x="296940" y="4823175"/>
            <a:ext cx="7549721" cy="1552122"/>
          </a:xfrm>
          <a:prstGeom prst="rect">
            <a:avLst/>
          </a:prstGeom>
        </p:spPr>
      </p:pic>
    </p:spTree>
    <p:extLst>
      <p:ext uri="{BB962C8B-B14F-4D97-AF65-F5344CB8AC3E}">
        <p14:creationId xmlns:p14="http://schemas.microsoft.com/office/powerpoint/2010/main" val="1209867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2021693" y="2926203"/>
            <a:ext cx="8148612"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数据分析</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3687438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093148" y="6035257"/>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558800" y="1390597"/>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48" name="TextBox 48"/>
          <p:cNvSpPr txBox="1"/>
          <p:nvPr/>
        </p:nvSpPr>
        <p:spPr>
          <a:xfrm>
            <a:off x="406401" y="736548"/>
            <a:ext cx="3295431"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热点分析</a:t>
            </a:r>
          </a:p>
        </p:txBody>
      </p:sp>
      <p:grpSp>
        <p:nvGrpSpPr>
          <p:cNvPr id="49" name="Group 49"/>
          <p:cNvGrpSpPr/>
          <p:nvPr/>
        </p:nvGrpSpPr>
        <p:grpSpPr>
          <a:xfrm>
            <a:off x="2487428" y="3685829"/>
            <a:ext cx="2728383" cy="1998133"/>
            <a:chOff x="0" y="0"/>
            <a:chExt cx="5456722" cy="5743122"/>
          </a:xfrm>
        </p:grpSpPr>
        <p:sp>
          <p:nvSpPr>
            <p:cNvPr id="50" name="Freeform 50"/>
            <p:cNvSpPr/>
            <p:nvPr/>
          </p:nvSpPr>
          <p:spPr>
            <a:xfrm>
              <a:off x="0" y="0"/>
              <a:ext cx="5456682" cy="5743067"/>
            </a:xfrm>
            <a:custGeom>
              <a:avLst/>
              <a:gdLst/>
              <a:ahLst/>
              <a:cxnLst/>
              <a:rect l="l" t="t" r="r" b="b"/>
              <a:pathLst>
                <a:path w="5456682" h="5743067">
                  <a:moveTo>
                    <a:pt x="0" y="909447"/>
                  </a:moveTo>
                  <a:cubicBezTo>
                    <a:pt x="0" y="407162"/>
                    <a:pt x="407162" y="0"/>
                    <a:pt x="909447" y="0"/>
                  </a:cubicBezTo>
                  <a:lnTo>
                    <a:pt x="4547235" y="0"/>
                  </a:lnTo>
                  <a:cubicBezTo>
                    <a:pt x="5049520" y="0"/>
                    <a:pt x="5456682" y="407162"/>
                    <a:pt x="5456682" y="909447"/>
                  </a:cubicBezTo>
                  <a:lnTo>
                    <a:pt x="5456682" y="4833620"/>
                  </a:lnTo>
                  <a:cubicBezTo>
                    <a:pt x="5456682" y="5335905"/>
                    <a:pt x="5049520" y="5743067"/>
                    <a:pt x="4547235" y="5743067"/>
                  </a:cubicBezTo>
                  <a:lnTo>
                    <a:pt x="909447" y="5743067"/>
                  </a:lnTo>
                  <a:cubicBezTo>
                    <a:pt x="407162" y="5743067"/>
                    <a:pt x="0" y="5335905"/>
                    <a:pt x="0" y="4833620"/>
                  </a:cubicBezTo>
                  <a:close/>
                </a:path>
              </a:pathLst>
            </a:custGeom>
            <a:solidFill>
              <a:srgbClr val="F8F8F8"/>
            </a:solidFill>
          </p:spPr>
          <p:txBody>
            <a:bodyPr/>
            <a:lstStyle/>
            <a:p>
              <a:endParaRPr lang="zh-CN" altLang="en-US" sz="1200"/>
            </a:p>
          </p:txBody>
        </p:sp>
      </p:grpSp>
      <p:grpSp>
        <p:nvGrpSpPr>
          <p:cNvPr id="51" name="Group 51"/>
          <p:cNvGrpSpPr/>
          <p:nvPr/>
        </p:nvGrpSpPr>
        <p:grpSpPr>
          <a:xfrm rot="2627273">
            <a:off x="3456828" y="3307603"/>
            <a:ext cx="790408" cy="790408"/>
            <a:chOff x="0" y="0"/>
            <a:chExt cx="1580816" cy="1580816"/>
          </a:xfrm>
          <a:solidFill>
            <a:srgbClr val="005BAB"/>
          </a:solidFill>
        </p:grpSpPr>
        <p:sp>
          <p:nvSpPr>
            <p:cNvPr id="52" name="Freeform 52"/>
            <p:cNvSpPr/>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53" name="TextBox 53"/>
          <p:cNvSpPr txBox="1"/>
          <p:nvPr/>
        </p:nvSpPr>
        <p:spPr>
          <a:xfrm>
            <a:off x="3347871" y="3447251"/>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01</a:t>
            </a:r>
          </a:p>
        </p:txBody>
      </p:sp>
      <p:sp>
        <p:nvSpPr>
          <p:cNvPr id="54" name="TextBox 54"/>
          <p:cNvSpPr txBox="1"/>
          <p:nvPr/>
        </p:nvSpPr>
        <p:spPr>
          <a:xfrm>
            <a:off x="2960029" y="4346145"/>
            <a:ext cx="1846659" cy="358431"/>
          </a:xfrm>
          <a:prstGeom prst="rect">
            <a:avLst/>
          </a:prstGeom>
        </p:spPr>
        <p:txBody>
          <a:bodyPr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热点词汇提取</a:t>
            </a:r>
          </a:p>
        </p:txBody>
      </p:sp>
      <p:sp>
        <p:nvSpPr>
          <p:cNvPr id="55" name="TextBox 55"/>
          <p:cNvSpPr txBox="1"/>
          <p:nvPr/>
        </p:nvSpPr>
        <p:spPr>
          <a:xfrm>
            <a:off x="2940127" y="4799993"/>
            <a:ext cx="1908476" cy="466153"/>
          </a:xfrm>
          <a:prstGeom prst="rect">
            <a:avLst/>
          </a:prstGeom>
        </p:spPr>
        <p:txBody>
          <a:bodyPr lIns="0" tIns="0" rIns="0" bIns="0" rtlCol="0" anchor="t">
            <a:spAutoFit/>
          </a:bodyPr>
          <a:lstStyle/>
          <a:p>
            <a:pPr algn="ctr">
              <a:lnSpc>
                <a:spcPts val="1873"/>
              </a:lnSpc>
            </a:pPr>
            <a:r>
              <a:rPr lang="en-US" altLang="zh-CN" sz="1200" dirty="0">
                <a:solidFill>
                  <a:srgbClr val="3B424B"/>
                </a:solidFill>
                <a:ea typeface="字由点字典黑 45J" panose="00020600040101010101" charset="-122"/>
                <a:sym typeface="+mn-ea"/>
              </a:rPr>
              <a:t>TF-IDF</a:t>
            </a:r>
            <a:r>
              <a:rPr lang="zh-CN" altLang="en-US" sz="1200" dirty="0">
                <a:solidFill>
                  <a:srgbClr val="3B424B"/>
                </a:solidFill>
                <a:ea typeface="字由点字典黑 45J" panose="00020600040101010101" charset="-122"/>
                <a:sym typeface="+mn-ea"/>
              </a:rPr>
              <a:t>转化特征向量后由重要性排序获取热点词汇</a:t>
            </a:r>
            <a:r>
              <a:rPr lang="en-US" sz="1200" dirty="0">
                <a:solidFill>
                  <a:srgbClr val="3B424B"/>
                </a:solidFill>
                <a:ea typeface="字由点字典黑 45J" panose="00020600040101010101" charset="-122"/>
                <a:sym typeface="+mn-ea"/>
              </a:rPr>
              <a:t>。</a:t>
            </a:r>
            <a:endParaRPr lang="en-US" sz="1200" dirty="0">
              <a:solidFill>
                <a:srgbClr val="3B424B"/>
              </a:solidFill>
              <a:ea typeface="字由点字典黑 45J" panose="00020600040101010101" charset="-122"/>
            </a:endParaRPr>
          </a:p>
        </p:txBody>
      </p:sp>
      <p:grpSp>
        <p:nvGrpSpPr>
          <p:cNvPr id="56" name="Group 56"/>
          <p:cNvGrpSpPr/>
          <p:nvPr/>
        </p:nvGrpSpPr>
        <p:grpSpPr>
          <a:xfrm>
            <a:off x="6607325" y="3617109"/>
            <a:ext cx="2728383" cy="1989243"/>
            <a:chOff x="0" y="0"/>
            <a:chExt cx="5456722" cy="5743122"/>
          </a:xfrm>
        </p:grpSpPr>
        <p:sp>
          <p:nvSpPr>
            <p:cNvPr id="57" name="Freeform 57"/>
            <p:cNvSpPr/>
            <p:nvPr/>
          </p:nvSpPr>
          <p:spPr>
            <a:xfrm>
              <a:off x="0" y="0"/>
              <a:ext cx="5456682" cy="5743067"/>
            </a:xfrm>
            <a:custGeom>
              <a:avLst/>
              <a:gdLst/>
              <a:ahLst/>
              <a:cxnLst/>
              <a:rect l="l" t="t" r="r" b="b"/>
              <a:pathLst>
                <a:path w="5456682" h="5743067">
                  <a:moveTo>
                    <a:pt x="0" y="909447"/>
                  </a:moveTo>
                  <a:cubicBezTo>
                    <a:pt x="0" y="407162"/>
                    <a:pt x="407162" y="0"/>
                    <a:pt x="909447" y="0"/>
                  </a:cubicBezTo>
                  <a:lnTo>
                    <a:pt x="4547235" y="0"/>
                  </a:lnTo>
                  <a:cubicBezTo>
                    <a:pt x="5049520" y="0"/>
                    <a:pt x="5456682" y="407162"/>
                    <a:pt x="5456682" y="909447"/>
                  </a:cubicBezTo>
                  <a:lnTo>
                    <a:pt x="5456682" y="4833620"/>
                  </a:lnTo>
                  <a:cubicBezTo>
                    <a:pt x="5456682" y="5335905"/>
                    <a:pt x="5049520" y="5743067"/>
                    <a:pt x="4547235" y="5743067"/>
                  </a:cubicBezTo>
                  <a:lnTo>
                    <a:pt x="909447" y="5743067"/>
                  </a:lnTo>
                  <a:cubicBezTo>
                    <a:pt x="407162" y="5743067"/>
                    <a:pt x="0" y="5335905"/>
                    <a:pt x="0" y="4833620"/>
                  </a:cubicBezTo>
                  <a:close/>
                </a:path>
              </a:pathLst>
            </a:custGeom>
            <a:solidFill>
              <a:srgbClr val="F8F8F8"/>
            </a:solidFill>
          </p:spPr>
          <p:txBody>
            <a:bodyPr/>
            <a:lstStyle/>
            <a:p>
              <a:endParaRPr lang="zh-CN" altLang="en-US" sz="1200"/>
            </a:p>
          </p:txBody>
        </p:sp>
      </p:grpSp>
      <p:grpSp>
        <p:nvGrpSpPr>
          <p:cNvPr id="58" name="Group 58"/>
          <p:cNvGrpSpPr/>
          <p:nvPr/>
        </p:nvGrpSpPr>
        <p:grpSpPr>
          <a:xfrm rot="2627273">
            <a:off x="7576057" y="3229992"/>
            <a:ext cx="790408" cy="790408"/>
            <a:chOff x="0" y="0"/>
            <a:chExt cx="1580816" cy="1580816"/>
          </a:xfrm>
          <a:solidFill>
            <a:srgbClr val="005BAB"/>
          </a:solidFill>
        </p:grpSpPr>
        <p:sp>
          <p:nvSpPr>
            <p:cNvPr id="59" name="Freeform 59"/>
            <p:cNvSpPr/>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60" name="TextBox 60"/>
          <p:cNvSpPr txBox="1"/>
          <p:nvPr/>
        </p:nvSpPr>
        <p:spPr>
          <a:xfrm>
            <a:off x="7467101" y="3369640"/>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02</a:t>
            </a:r>
          </a:p>
        </p:txBody>
      </p:sp>
      <p:sp>
        <p:nvSpPr>
          <p:cNvPr id="61" name="TextBox 61"/>
          <p:cNvSpPr txBox="1"/>
          <p:nvPr/>
        </p:nvSpPr>
        <p:spPr>
          <a:xfrm>
            <a:off x="7103388" y="4217734"/>
            <a:ext cx="1846659" cy="358431"/>
          </a:xfrm>
          <a:prstGeom prst="rect">
            <a:avLst/>
          </a:prstGeom>
        </p:spPr>
        <p:txBody>
          <a:bodyPr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趋势分析</a:t>
            </a:r>
          </a:p>
        </p:txBody>
      </p:sp>
      <p:sp>
        <p:nvSpPr>
          <p:cNvPr id="62" name="TextBox 62"/>
          <p:cNvSpPr txBox="1"/>
          <p:nvPr/>
        </p:nvSpPr>
        <p:spPr>
          <a:xfrm>
            <a:off x="7031839" y="4634328"/>
            <a:ext cx="1908476" cy="467051"/>
          </a:xfrm>
          <a:prstGeom prst="rect">
            <a:avLst/>
          </a:prstGeom>
        </p:spPr>
        <p:txBody>
          <a:bodyPr lIns="0" tIns="0" rIns="0" bIns="0" rtlCol="0" anchor="t">
            <a:spAutoFit/>
          </a:bodyPr>
          <a:lstStyle/>
          <a:p>
            <a:pPr algn="just">
              <a:lnSpc>
                <a:spcPts val="1873"/>
              </a:lnSpc>
            </a:pPr>
            <a:r>
              <a:rPr lang="zh-CN" altLang="en-US" sz="1200" dirty="0">
                <a:solidFill>
                  <a:srgbClr val="3B424B"/>
                </a:solidFill>
                <a:ea typeface="字由点字典黑 45J" panose="00020600040101010101" charset="-122"/>
                <a:sym typeface="+mn-ea"/>
              </a:rPr>
              <a:t>应用</a:t>
            </a:r>
            <a:r>
              <a:rPr lang="en-US" altLang="zh-CN" sz="1200" dirty="0">
                <a:solidFill>
                  <a:srgbClr val="3B424B"/>
                </a:solidFill>
                <a:ea typeface="字由点字典黑 45J" panose="00020600040101010101" charset="-122"/>
                <a:sym typeface="+mn-ea"/>
              </a:rPr>
              <a:t>TARIMA</a:t>
            </a:r>
            <a:r>
              <a:rPr lang="zh-CN" altLang="en-US" sz="1200" dirty="0">
                <a:solidFill>
                  <a:srgbClr val="3B424B"/>
                </a:solidFill>
                <a:ea typeface="字由点字典黑 45J" panose="00020600040101010101" charset="-122"/>
                <a:sym typeface="+mn-ea"/>
              </a:rPr>
              <a:t>时间序列预测模型进行热点词汇词频预测。</a:t>
            </a:r>
            <a:endParaRPr lang="en-US" sz="1200" dirty="0">
              <a:solidFill>
                <a:srgbClr val="3B424B"/>
              </a:solidFill>
              <a:ea typeface="字由点字典黑 45J" panose="00020600040101010101" charset="-122"/>
            </a:endParaRPr>
          </a:p>
        </p:txBody>
      </p:sp>
      <p:sp>
        <p:nvSpPr>
          <p:cNvPr id="67" name="TextBox 67"/>
          <p:cNvSpPr txBox="1"/>
          <p:nvPr/>
        </p:nvSpPr>
        <p:spPr>
          <a:xfrm>
            <a:off x="8530757" y="3444422"/>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03</a:t>
            </a: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70"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1" name="图片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74" name="Group 51"/>
          <p:cNvGrpSpPr/>
          <p:nvPr/>
        </p:nvGrpSpPr>
        <p:grpSpPr>
          <a:xfrm>
            <a:off x="812800" y="1568451"/>
            <a:ext cx="10218394" cy="1162465"/>
            <a:chOff x="0" y="0"/>
            <a:chExt cx="7388902" cy="2815854"/>
          </a:xfrm>
        </p:grpSpPr>
        <p:sp>
          <p:nvSpPr>
            <p:cNvPr id="75" name="Freeform 52"/>
            <p:cNvSpPr/>
            <p:nvPr/>
          </p:nvSpPr>
          <p:spPr>
            <a:xfrm>
              <a:off x="0" y="0"/>
              <a:ext cx="7388860" cy="281584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sp>
        <p:nvSpPr>
          <p:cNvPr id="6" name="文本框 5">
            <a:extLst>
              <a:ext uri="{FF2B5EF4-FFF2-40B4-BE49-F238E27FC236}">
                <a16:creationId xmlns:a16="http://schemas.microsoft.com/office/drawing/2014/main" id="{4D9FBE4D-7E79-575F-5248-3AB1E835178C}"/>
              </a:ext>
            </a:extLst>
          </p:cNvPr>
          <p:cNvSpPr txBox="1"/>
          <p:nvPr/>
        </p:nvSpPr>
        <p:spPr>
          <a:xfrm>
            <a:off x="1188458" y="1759115"/>
            <a:ext cx="9210706" cy="584775"/>
          </a:xfrm>
          <a:prstGeom prst="rect">
            <a:avLst/>
          </a:prstGeom>
          <a:noFill/>
        </p:spPr>
        <p:txBody>
          <a:bodyPr wrap="square">
            <a:spAutoFit/>
          </a:bodyPr>
          <a:lstStyle/>
          <a:p>
            <a:r>
              <a:rPr lang="zh-CN" altLang="en-US" sz="1600" dirty="0">
                <a:solidFill>
                  <a:srgbClr val="3B424B"/>
                </a:solidFill>
                <a:ea typeface="字由点字典黑 45J" panose="00020600040101010101" charset="-122"/>
              </a:rPr>
              <a:t>文本经过 </a:t>
            </a:r>
            <a:r>
              <a:rPr lang="en-US" altLang="zh-CN" sz="1600" dirty="0">
                <a:solidFill>
                  <a:srgbClr val="3B424B"/>
                </a:solidFill>
                <a:ea typeface="字由点字典黑 45J" panose="00020600040101010101" charset="-122"/>
              </a:rPr>
              <a:t>TF-IDF </a:t>
            </a:r>
            <a:r>
              <a:rPr lang="zh-CN" altLang="en-US" sz="1600" dirty="0">
                <a:solidFill>
                  <a:srgbClr val="3B424B"/>
                </a:solidFill>
                <a:ea typeface="字由点字典黑 45J" panose="00020600040101010101" charset="-122"/>
              </a:rPr>
              <a:t>处理后，可以很好的得到各词汇重要性分布。从而，在输入大量数据后，可以得到 </a:t>
            </a:r>
          </a:p>
          <a:p>
            <a:r>
              <a:rPr lang="zh-CN" altLang="en-US" sz="1600" dirty="0">
                <a:solidFill>
                  <a:srgbClr val="3B424B"/>
                </a:solidFill>
                <a:ea typeface="字由点字典黑 45J" panose="00020600040101010101" charset="-122"/>
              </a:rPr>
              <a:t>某领域舆论的最新热点词汇。 </a:t>
            </a:r>
          </a:p>
        </p:txBody>
      </p:sp>
    </p:spTree>
    <p:extLst>
      <p:ext uri="{BB962C8B-B14F-4D97-AF65-F5344CB8AC3E}">
        <p14:creationId xmlns:p14="http://schemas.microsoft.com/office/powerpoint/2010/main" val="1887798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118359" y="806086"/>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582367"/>
            <a:ext cx="2959438" cy="0"/>
          </a:xfrm>
          <a:prstGeom prst="line">
            <a:avLst/>
          </a:prstGeom>
          <a:ln w="28575" cap="rnd">
            <a:solidFill>
              <a:srgbClr val="0058E0"/>
            </a:solidFill>
            <a:prstDash val="solid"/>
            <a:headEnd type="oval" w="lg" len="lg"/>
            <a:tailEnd type="triangle" w="lg" len="med"/>
          </a:ln>
        </p:spPr>
        <p:txBody>
          <a:bodyPr/>
          <a:lstStyle/>
          <a:p>
            <a:endParaRPr lang="zh-CN" altLang="en-US"/>
          </a:p>
        </p:txBody>
      </p:sp>
      <p:grpSp>
        <p:nvGrpSpPr>
          <p:cNvPr id="48" name="Group 48"/>
          <p:cNvGrpSpPr/>
          <p:nvPr/>
        </p:nvGrpSpPr>
        <p:grpSpPr>
          <a:xfrm>
            <a:off x="983627" y="2036682"/>
            <a:ext cx="2786646" cy="504195"/>
            <a:chOff x="0" y="0"/>
            <a:chExt cx="5573292" cy="1008389"/>
          </a:xfrm>
        </p:grpSpPr>
        <p:sp>
          <p:nvSpPr>
            <p:cNvPr id="49" name="Freeform 49"/>
            <p:cNvSpPr/>
            <p:nvPr/>
          </p:nvSpPr>
          <p:spPr>
            <a:xfrm>
              <a:off x="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0" name="TextBox 50"/>
            <p:cNvSpPr txBox="1"/>
            <p:nvPr/>
          </p:nvSpPr>
          <p:spPr>
            <a:xfrm>
              <a:off x="0" y="30480"/>
              <a:ext cx="5573292" cy="928487"/>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测试数据集样例</a:t>
              </a:r>
              <a:endParaRPr lang="en-US" sz="2400" dirty="0">
                <a:solidFill>
                  <a:srgbClr val="FFFFFF"/>
                </a:solidFill>
                <a:ea typeface="字由点字典黑 65J" panose="00020600040101010101" charset="-122"/>
              </a:endParaRPr>
            </a:p>
          </p:txBody>
        </p:sp>
      </p:grpSp>
      <p:sp>
        <p:nvSpPr>
          <p:cNvPr id="61" name="TextBox 61"/>
          <p:cNvSpPr txBox="1"/>
          <p:nvPr/>
        </p:nvSpPr>
        <p:spPr>
          <a:xfrm>
            <a:off x="684212" y="1029918"/>
            <a:ext cx="2961026"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热点词汇提取</a:t>
            </a:r>
            <a:endParaRPr lang="en-US" altLang="zh-CN" sz="3667" dirty="0">
              <a:solidFill>
                <a:srgbClr val="005BAB"/>
              </a:solidFill>
              <a:ea typeface="字由点字典黑 65J" panose="00020600040101010101" charset="-122"/>
            </a:endParaRPr>
          </a:p>
        </p:txBody>
      </p:sp>
      <p:sp>
        <p:nvSpPr>
          <p:cNvPr id="66" name="TextBox 66"/>
          <p:cNvSpPr txBox="1"/>
          <p:nvPr/>
        </p:nvSpPr>
        <p:spPr>
          <a:xfrm>
            <a:off x="571035" y="2862496"/>
            <a:ext cx="3074203" cy="1231106"/>
          </a:xfrm>
          <a:prstGeom prst="rect">
            <a:avLst/>
          </a:prstGeom>
        </p:spPr>
        <p:txBody>
          <a:bodyPr wrap="square" lIns="0" tIns="0" rIns="0" bIns="0" rtlCol="0" anchor="t">
            <a:spAutoFit/>
          </a:bodyPr>
          <a:lstStyle/>
          <a:p>
            <a:r>
              <a:rPr lang="zh-CN" altLang="en-US" sz="1600" dirty="0">
                <a:solidFill>
                  <a:srgbClr val="000000"/>
                </a:solidFill>
                <a:latin typeface="+mn-ea"/>
              </a:rPr>
              <a:t>    使用热点话题识别结果，描述每个热点话题的关键词和热度。列出识别出的热点话题及其热度获取不同词 </a:t>
            </a:r>
          </a:p>
          <a:p>
            <a:r>
              <a:rPr lang="zh-CN" altLang="en-US" sz="1600" dirty="0">
                <a:solidFill>
                  <a:srgbClr val="000000"/>
                </a:solidFill>
                <a:latin typeface="+mn-ea"/>
              </a:rPr>
              <a:t>汇的重要性指数，绘制云图如下： </a:t>
            </a:r>
            <a:endParaRPr lang="en-US" sz="1600" dirty="0">
              <a:solidFill>
                <a:srgbClr val="000000"/>
              </a:solidFill>
              <a:latin typeface="+mn-ea"/>
            </a:endParaRPr>
          </a:p>
        </p:txBody>
      </p:sp>
      <p:grpSp>
        <p:nvGrpSpPr>
          <p:cNvPr id="68" name="Group 16">
            <a:extLst>
              <a:ext uri="{FF2B5EF4-FFF2-40B4-BE49-F238E27FC236}">
                <a16:creationId xmlns:a16="http://schemas.microsoft.com/office/drawing/2014/main" id="{00ECEBC5-C2FB-35D4-6F83-70830E6E3785}"/>
              </a:ext>
            </a:extLst>
          </p:cNvPr>
          <p:cNvGrpSpPr/>
          <p:nvPr/>
        </p:nvGrpSpPr>
        <p:grpSpPr>
          <a:xfrm>
            <a:off x="11142860" y="0"/>
            <a:ext cx="1049141" cy="758816"/>
            <a:chOff x="0" y="0"/>
            <a:chExt cx="2098282" cy="1517632"/>
          </a:xfrm>
          <a:solidFill>
            <a:srgbClr val="005BAB">
              <a:alpha val="27000"/>
            </a:srgbClr>
          </a:solidFill>
        </p:grpSpPr>
        <p:sp>
          <p:nvSpPr>
            <p:cNvPr id="69" name="Freeform 17">
              <a:extLst>
                <a:ext uri="{FF2B5EF4-FFF2-40B4-BE49-F238E27FC236}">
                  <a16:creationId xmlns:a16="http://schemas.microsoft.com/office/drawing/2014/main" id="{0E0C1EB9-7FEC-5D9B-314F-22ACF7A49479}"/>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0" name="图片 69">
            <a:extLst>
              <a:ext uri="{FF2B5EF4-FFF2-40B4-BE49-F238E27FC236}">
                <a16:creationId xmlns:a16="http://schemas.microsoft.com/office/drawing/2014/main" id="{0CC1439C-5A4A-31D8-3DCF-CB9134830B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59" name="图片 58">
            <a:extLst>
              <a:ext uri="{FF2B5EF4-FFF2-40B4-BE49-F238E27FC236}">
                <a16:creationId xmlns:a16="http://schemas.microsoft.com/office/drawing/2014/main" id="{DFB7B342-53FB-B089-56EB-C5A0AFC5323C}"/>
              </a:ext>
            </a:extLst>
          </p:cNvPr>
          <p:cNvPicPr>
            <a:picLocks noChangeAspect="1"/>
          </p:cNvPicPr>
          <p:nvPr/>
        </p:nvPicPr>
        <p:blipFill rotWithShape="1">
          <a:blip r:embed="rId3"/>
          <a:srcRect t="2946"/>
          <a:stretch/>
        </p:blipFill>
        <p:spPr>
          <a:xfrm>
            <a:off x="3918386" y="1281106"/>
            <a:ext cx="8068801" cy="2265200"/>
          </a:xfrm>
          <a:prstGeom prst="rect">
            <a:avLst/>
          </a:prstGeom>
        </p:spPr>
      </p:pic>
      <p:pic>
        <p:nvPicPr>
          <p:cNvPr id="67" name="图片 66" descr="图片包含 文本&#10;&#10;描述已自动生成">
            <a:extLst>
              <a:ext uri="{FF2B5EF4-FFF2-40B4-BE49-F238E27FC236}">
                <a16:creationId xmlns:a16="http://schemas.microsoft.com/office/drawing/2014/main" id="{510FDC11-3B8C-B420-1E71-E1317D1A9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34" y="4093602"/>
            <a:ext cx="4966323" cy="2483162"/>
          </a:xfrm>
          <a:prstGeom prst="rect">
            <a:avLst/>
          </a:prstGeom>
        </p:spPr>
      </p:pic>
      <p:pic>
        <p:nvPicPr>
          <p:cNvPr id="72" name="图片 71" descr="图表, 条形图&#10;&#10;描述已自动生成">
            <a:extLst>
              <a:ext uri="{FF2B5EF4-FFF2-40B4-BE49-F238E27FC236}">
                <a16:creationId xmlns:a16="http://schemas.microsoft.com/office/drawing/2014/main" id="{9AB9DC50-99E6-B326-05AD-0FC436D0A550}"/>
              </a:ext>
            </a:extLst>
          </p:cNvPr>
          <p:cNvPicPr>
            <a:picLocks noChangeAspect="1"/>
          </p:cNvPicPr>
          <p:nvPr/>
        </p:nvPicPr>
        <p:blipFill rotWithShape="1">
          <a:blip r:embed="rId5">
            <a:extLst>
              <a:ext uri="{28A0092B-C50C-407E-A947-70E740481C1C}">
                <a14:useLocalDpi xmlns:a14="http://schemas.microsoft.com/office/drawing/2010/main" val="0"/>
              </a:ext>
            </a:extLst>
          </a:blip>
          <a:srcRect t="10242" b="1678"/>
          <a:stretch/>
        </p:blipFill>
        <p:spPr>
          <a:xfrm>
            <a:off x="5042804" y="3553799"/>
            <a:ext cx="4418817" cy="3097931"/>
          </a:xfrm>
          <a:prstGeom prst="rect">
            <a:avLst/>
          </a:prstGeom>
        </p:spPr>
      </p:pic>
      <p:sp>
        <p:nvSpPr>
          <p:cNvPr id="73" name="TextBox 66">
            <a:extLst>
              <a:ext uri="{FF2B5EF4-FFF2-40B4-BE49-F238E27FC236}">
                <a16:creationId xmlns:a16="http://schemas.microsoft.com/office/drawing/2014/main" id="{C7D41756-067F-7B00-2C51-323BC7DE475F}"/>
              </a:ext>
            </a:extLst>
          </p:cNvPr>
          <p:cNvSpPr txBox="1"/>
          <p:nvPr/>
        </p:nvSpPr>
        <p:spPr>
          <a:xfrm>
            <a:off x="9279621" y="4149553"/>
            <a:ext cx="1819371" cy="492443"/>
          </a:xfrm>
          <a:prstGeom prst="rect">
            <a:avLst/>
          </a:prstGeom>
        </p:spPr>
        <p:txBody>
          <a:bodyPr wrap="square" lIns="0" tIns="0" rIns="0" bIns="0" rtlCol="0" anchor="t">
            <a:spAutoFit/>
          </a:bodyPr>
          <a:lstStyle/>
          <a:p>
            <a:r>
              <a:rPr lang="en-US" altLang="zh-CN" sz="1600" dirty="0">
                <a:solidFill>
                  <a:srgbClr val="000000"/>
                </a:solidFill>
                <a:latin typeface="+mn-ea"/>
              </a:rPr>
              <a:t>*</a:t>
            </a:r>
            <a:r>
              <a:rPr lang="zh-CN" altLang="en-US" sz="1600" dirty="0">
                <a:solidFill>
                  <a:srgbClr val="000000"/>
                </a:solidFill>
                <a:latin typeface="+mn-ea"/>
              </a:rPr>
              <a:t>后续实例会介绍</a:t>
            </a:r>
            <a:r>
              <a:rPr lang="en-US" altLang="zh-CN" sz="1600" dirty="0">
                <a:solidFill>
                  <a:srgbClr val="000000"/>
                </a:solidFill>
                <a:latin typeface="+mn-ea"/>
              </a:rPr>
              <a:t>n-gram</a:t>
            </a:r>
            <a:r>
              <a:rPr lang="zh-CN" altLang="en-US" sz="1600" dirty="0">
                <a:solidFill>
                  <a:srgbClr val="000000"/>
                </a:solidFill>
                <a:latin typeface="+mn-ea"/>
              </a:rPr>
              <a:t>词汇提取 </a:t>
            </a:r>
            <a:endParaRPr lang="en-US" sz="1600" dirty="0">
              <a:solidFill>
                <a:srgbClr val="000000"/>
              </a:solidFill>
              <a:latin typeface="+mn-ea"/>
            </a:endParaRPr>
          </a:p>
        </p:txBody>
      </p:sp>
    </p:spTree>
    <p:extLst>
      <p:ext uri="{BB962C8B-B14F-4D97-AF65-F5344CB8AC3E}">
        <p14:creationId xmlns:p14="http://schemas.microsoft.com/office/powerpoint/2010/main" val="86438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53">
            <a:extLst>
              <a:ext uri="{FF2B5EF4-FFF2-40B4-BE49-F238E27FC236}">
                <a16:creationId xmlns:a16="http://schemas.microsoft.com/office/drawing/2014/main" id="{98F9554D-7EF0-AF43-36F9-48428A6AB8D8}"/>
              </a:ext>
            </a:extLst>
          </p:cNvPr>
          <p:cNvGrpSpPr/>
          <p:nvPr/>
        </p:nvGrpSpPr>
        <p:grpSpPr>
          <a:xfrm>
            <a:off x="496215" y="2130029"/>
            <a:ext cx="10804428" cy="1704463"/>
            <a:chOff x="0" y="0"/>
            <a:chExt cx="16731460" cy="2475598"/>
          </a:xfrm>
        </p:grpSpPr>
        <p:sp>
          <p:nvSpPr>
            <p:cNvPr id="49" name="Freeform 54">
              <a:extLst>
                <a:ext uri="{FF2B5EF4-FFF2-40B4-BE49-F238E27FC236}">
                  <a16:creationId xmlns:a16="http://schemas.microsoft.com/office/drawing/2014/main" id="{EC0ADB4D-76C6-072F-3E6A-D0AD58F64EF2}"/>
                </a:ext>
              </a:extLst>
            </p:cNvPr>
            <p:cNvSpPr/>
            <p:nvPr/>
          </p:nvSpPr>
          <p:spPr>
            <a:xfrm>
              <a:off x="0" y="0"/>
              <a:ext cx="16731487" cy="2475611"/>
            </a:xfrm>
            <a:custGeom>
              <a:avLst/>
              <a:gdLst/>
              <a:ahLst/>
              <a:cxnLst/>
              <a:rect l="l" t="t" r="r" b="b"/>
              <a:pathLst>
                <a:path w="16731487" h="2475611">
                  <a:moveTo>
                    <a:pt x="16731487" y="412623"/>
                  </a:moveTo>
                  <a:cubicBezTo>
                    <a:pt x="16731487" y="184785"/>
                    <a:pt x="16546702" y="0"/>
                    <a:pt x="16318864" y="0"/>
                  </a:cubicBezTo>
                  <a:lnTo>
                    <a:pt x="412623" y="0"/>
                  </a:lnTo>
                  <a:cubicBezTo>
                    <a:pt x="184785" y="0"/>
                    <a:pt x="0" y="184785"/>
                    <a:pt x="0" y="412623"/>
                  </a:cubicBezTo>
                  <a:lnTo>
                    <a:pt x="0" y="2062988"/>
                  </a:lnTo>
                  <a:cubicBezTo>
                    <a:pt x="0" y="2290826"/>
                    <a:pt x="184785" y="2475611"/>
                    <a:pt x="412623" y="2475611"/>
                  </a:cubicBezTo>
                  <a:lnTo>
                    <a:pt x="16318864" y="2475611"/>
                  </a:lnTo>
                  <a:cubicBezTo>
                    <a:pt x="16546703" y="2475611"/>
                    <a:pt x="16731487" y="2290826"/>
                    <a:pt x="16731487" y="2062988"/>
                  </a:cubicBezTo>
                  <a:close/>
                </a:path>
              </a:pathLst>
            </a:custGeom>
            <a:solidFill>
              <a:srgbClr val="F8F8F8"/>
            </a:solidFill>
          </p:spPr>
          <p:txBody>
            <a:bodyPr/>
            <a:lstStyle/>
            <a:p>
              <a:endParaRPr lang="zh-CN" altLang="en-US" sz="1200"/>
            </a:p>
          </p:txBody>
        </p:sp>
      </p:grpSp>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800" y="1582367"/>
            <a:ext cx="2959438" cy="0"/>
          </a:xfrm>
          <a:prstGeom prst="line">
            <a:avLst/>
          </a:prstGeom>
          <a:ln w="28575" cap="rnd">
            <a:solidFill>
              <a:srgbClr val="005BAB"/>
            </a:solidFill>
            <a:prstDash val="solid"/>
            <a:headEnd type="oval" w="lg" len="lg"/>
            <a:tailEnd type="triangle" w="lg" len="med"/>
          </a:ln>
        </p:spPr>
        <p:txBody>
          <a:bodyPr/>
          <a:lstStyle/>
          <a:p>
            <a:endParaRPr lang="zh-CN" altLang="en-US" sz="1200"/>
          </a:p>
        </p:txBody>
      </p:sp>
      <p:grpSp>
        <p:nvGrpSpPr>
          <p:cNvPr id="50" name="Group 50"/>
          <p:cNvGrpSpPr/>
          <p:nvPr/>
        </p:nvGrpSpPr>
        <p:grpSpPr>
          <a:xfrm>
            <a:off x="763274" y="1904905"/>
            <a:ext cx="2798922" cy="504195"/>
            <a:chOff x="-24576" y="0"/>
            <a:chExt cx="5597844" cy="1008389"/>
          </a:xfrm>
        </p:grpSpPr>
        <p:sp>
          <p:nvSpPr>
            <p:cNvPr id="51" name="Freeform 51"/>
            <p:cNvSpPr/>
            <p:nvPr/>
          </p:nvSpPr>
          <p:spPr>
            <a:xfrm>
              <a:off x="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2" name="TextBox 52"/>
            <p:cNvSpPr txBox="1"/>
            <p:nvPr/>
          </p:nvSpPr>
          <p:spPr>
            <a:xfrm>
              <a:off x="-24576" y="0"/>
              <a:ext cx="5573292" cy="928488"/>
            </a:xfrm>
            <a:prstGeom prst="rect">
              <a:avLst/>
            </a:prstGeom>
          </p:spPr>
          <p:txBody>
            <a:bodyPr lIns="33867" tIns="33867" rIns="33867" bIns="33867" rtlCol="0" anchor="ctr"/>
            <a:lstStyle/>
            <a:p>
              <a:pPr algn="ctr">
                <a:lnSpc>
                  <a:spcPts val="2880"/>
                </a:lnSpc>
              </a:pPr>
              <a:r>
                <a:rPr lang="en-US" altLang="zh-CN" sz="2400" dirty="0">
                  <a:solidFill>
                    <a:srgbClr val="FFFFFF"/>
                  </a:solidFill>
                  <a:ea typeface="字由点字典黑 65J" panose="00020600040101010101" charset="-122"/>
                </a:rPr>
                <a:t>ARIMA</a:t>
              </a:r>
              <a:endParaRPr lang="zh-CN" altLang="en-US" sz="2400" dirty="0">
                <a:solidFill>
                  <a:srgbClr val="FFFFFF"/>
                </a:solidFill>
                <a:ea typeface="字由点字典黑 65J" panose="00020600040101010101" charset="-122"/>
              </a:endParaRPr>
            </a:p>
          </p:txBody>
        </p:sp>
      </p:grpSp>
      <p:sp>
        <p:nvSpPr>
          <p:cNvPr id="62" name="TextBox 62"/>
          <p:cNvSpPr txBox="1"/>
          <p:nvPr/>
        </p:nvSpPr>
        <p:spPr>
          <a:xfrm>
            <a:off x="603033" y="1029918"/>
            <a:ext cx="2959437"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趋势分析</a:t>
            </a: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65"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66" name="图片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44" name="图片 43">
            <a:extLst>
              <a:ext uri="{FF2B5EF4-FFF2-40B4-BE49-F238E27FC236}">
                <a16:creationId xmlns:a16="http://schemas.microsoft.com/office/drawing/2014/main" id="{F595BE1B-1CFF-FB08-2C7B-AA07E5665441}"/>
              </a:ext>
            </a:extLst>
          </p:cNvPr>
          <p:cNvPicPr>
            <a:picLocks noChangeAspect="1"/>
          </p:cNvPicPr>
          <p:nvPr/>
        </p:nvPicPr>
        <p:blipFill>
          <a:blip r:embed="rId3"/>
          <a:stretch>
            <a:fillRect/>
          </a:stretch>
        </p:blipFill>
        <p:spPr>
          <a:xfrm>
            <a:off x="1783749" y="3276783"/>
            <a:ext cx="8412434" cy="921641"/>
          </a:xfrm>
          <a:prstGeom prst="rect">
            <a:avLst/>
          </a:prstGeom>
        </p:spPr>
      </p:pic>
      <p:pic>
        <p:nvPicPr>
          <p:cNvPr id="46" name="图片 45">
            <a:extLst>
              <a:ext uri="{FF2B5EF4-FFF2-40B4-BE49-F238E27FC236}">
                <a16:creationId xmlns:a16="http://schemas.microsoft.com/office/drawing/2014/main" id="{73751600-832C-5B60-94D2-9653F983CE6B}"/>
              </a:ext>
            </a:extLst>
          </p:cNvPr>
          <p:cNvPicPr>
            <a:picLocks noChangeAspect="1"/>
          </p:cNvPicPr>
          <p:nvPr/>
        </p:nvPicPr>
        <p:blipFill>
          <a:blip r:embed="rId4"/>
          <a:stretch>
            <a:fillRect/>
          </a:stretch>
        </p:blipFill>
        <p:spPr>
          <a:xfrm>
            <a:off x="3116486" y="4016642"/>
            <a:ext cx="4003981" cy="1012771"/>
          </a:xfrm>
          <a:prstGeom prst="rect">
            <a:avLst/>
          </a:prstGeom>
        </p:spPr>
      </p:pic>
      <p:pic>
        <p:nvPicPr>
          <p:cNvPr id="59" name="图片 58">
            <a:extLst>
              <a:ext uri="{FF2B5EF4-FFF2-40B4-BE49-F238E27FC236}">
                <a16:creationId xmlns:a16="http://schemas.microsoft.com/office/drawing/2014/main" id="{2FC91256-EBFC-B6AF-CDC6-B13AD02DE66B}"/>
              </a:ext>
            </a:extLst>
          </p:cNvPr>
          <p:cNvPicPr>
            <a:picLocks noChangeAspect="1"/>
          </p:cNvPicPr>
          <p:nvPr/>
        </p:nvPicPr>
        <p:blipFill>
          <a:blip r:embed="rId5"/>
          <a:stretch>
            <a:fillRect/>
          </a:stretch>
        </p:blipFill>
        <p:spPr>
          <a:xfrm>
            <a:off x="1779562" y="4858640"/>
            <a:ext cx="6801610" cy="949463"/>
          </a:xfrm>
          <a:prstGeom prst="rect">
            <a:avLst/>
          </a:prstGeom>
        </p:spPr>
      </p:pic>
      <p:pic>
        <p:nvPicPr>
          <p:cNvPr id="61" name="图片 60">
            <a:extLst>
              <a:ext uri="{FF2B5EF4-FFF2-40B4-BE49-F238E27FC236}">
                <a16:creationId xmlns:a16="http://schemas.microsoft.com/office/drawing/2014/main" id="{12E130F2-AC4E-BDF1-F1D3-3389FF7FBD4A}"/>
              </a:ext>
            </a:extLst>
          </p:cNvPr>
          <p:cNvPicPr>
            <a:picLocks noChangeAspect="1"/>
          </p:cNvPicPr>
          <p:nvPr/>
        </p:nvPicPr>
        <p:blipFill>
          <a:blip r:embed="rId6"/>
          <a:stretch>
            <a:fillRect/>
          </a:stretch>
        </p:blipFill>
        <p:spPr>
          <a:xfrm>
            <a:off x="775562" y="5900845"/>
            <a:ext cx="9521578" cy="723862"/>
          </a:xfrm>
          <a:prstGeom prst="rect">
            <a:avLst/>
          </a:prstGeom>
        </p:spPr>
      </p:pic>
      <p:sp>
        <p:nvSpPr>
          <p:cNvPr id="55" name="TextBox 64">
            <a:extLst>
              <a:ext uri="{FF2B5EF4-FFF2-40B4-BE49-F238E27FC236}">
                <a16:creationId xmlns:a16="http://schemas.microsoft.com/office/drawing/2014/main" id="{634A9525-8654-FEA3-82A4-E446CF2F22D0}"/>
              </a:ext>
            </a:extLst>
          </p:cNvPr>
          <p:cNvSpPr txBox="1"/>
          <p:nvPr/>
        </p:nvSpPr>
        <p:spPr>
          <a:xfrm>
            <a:off x="745611" y="2515358"/>
            <a:ext cx="10921822" cy="553998"/>
          </a:xfrm>
          <a:prstGeom prst="rect">
            <a:avLst/>
          </a:prstGeom>
        </p:spPr>
        <p:txBody>
          <a:bodyPr wrap="square" lIns="0" tIns="0" rIns="0" bIns="0" rtlCol="0" anchor="t">
            <a:spAutoFit/>
          </a:bodyPr>
          <a:lstStyle/>
          <a:p>
            <a:r>
              <a:rPr lang="en-US" altLang="zh-CN" sz="1800" dirty="0">
                <a:solidFill>
                  <a:srgbClr val="000000"/>
                </a:solidFill>
                <a:effectLst/>
                <a:latin typeface="LMRoman10-Regular"/>
              </a:rPr>
              <a:t>ARIMA </a:t>
            </a:r>
            <a:r>
              <a:rPr lang="zh-CN" altLang="en-US" sz="1800" dirty="0">
                <a:solidFill>
                  <a:srgbClr val="000000"/>
                </a:solidFill>
                <a:effectLst/>
                <a:latin typeface="宋体" panose="02010600030101010101" pitchFamily="2" charset="-122"/>
                <a:ea typeface="宋体" panose="02010600030101010101" pitchFamily="2" charset="-122"/>
              </a:rPr>
              <a:t>模型是时间序列预测中的一种经典方法，用于理解单变量时间序列数据集并预测未来点。它 </a:t>
            </a:r>
            <a:endParaRPr lang="zh-CN" altLang="en-US" sz="2400" dirty="0"/>
          </a:p>
          <a:p>
            <a:r>
              <a:rPr lang="zh-CN" altLang="en-US" sz="1800" dirty="0">
                <a:solidFill>
                  <a:srgbClr val="000000"/>
                </a:solidFill>
                <a:effectLst/>
                <a:latin typeface="宋体" panose="02010600030101010101" pitchFamily="2" charset="-122"/>
                <a:ea typeface="宋体" panose="02010600030101010101" pitchFamily="2" charset="-122"/>
              </a:rPr>
              <a:t>结合了三个基本概念：自回归（</a:t>
            </a:r>
            <a:r>
              <a:rPr lang="en-US" altLang="zh-CN" sz="1800" dirty="0">
                <a:solidFill>
                  <a:srgbClr val="000000"/>
                </a:solidFill>
                <a:effectLst/>
                <a:latin typeface="LMRoman10-Regular"/>
              </a:rPr>
              <a:t>AR</a:t>
            </a:r>
            <a:r>
              <a:rPr lang="zh-CN" altLang="en-US" sz="1800" dirty="0">
                <a:solidFill>
                  <a:srgbClr val="000000"/>
                </a:solidFill>
                <a:effectLst/>
                <a:latin typeface="宋体" panose="02010600030101010101" pitchFamily="2" charset="-122"/>
                <a:ea typeface="宋体" panose="02010600030101010101" pitchFamily="2" charset="-122"/>
              </a:rPr>
              <a:t>）、差分（</a:t>
            </a:r>
            <a:r>
              <a:rPr lang="en-US" altLang="zh-CN" sz="1800" dirty="0">
                <a:solidFill>
                  <a:srgbClr val="000000"/>
                </a:solidFill>
                <a:effectLst/>
                <a:latin typeface="LMRoman10-Regular"/>
              </a:rPr>
              <a:t>I</a:t>
            </a:r>
            <a:r>
              <a:rPr lang="zh-CN" altLang="en-US" sz="1800" dirty="0">
                <a:solidFill>
                  <a:srgbClr val="000000"/>
                </a:solidFill>
                <a:effectLst/>
                <a:latin typeface="宋体" panose="02010600030101010101" pitchFamily="2" charset="-122"/>
                <a:ea typeface="宋体" panose="02010600030101010101" pitchFamily="2" charset="-122"/>
              </a:rPr>
              <a:t>）和移动平均（</a:t>
            </a:r>
            <a:r>
              <a:rPr lang="en-US" altLang="zh-CN" sz="1800" dirty="0">
                <a:solidFill>
                  <a:srgbClr val="000000"/>
                </a:solidFill>
                <a:effectLst/>
                <a:latin typeface="LMRoman10-Regular"/>
              </a:rPr>
              <a:t>MA</a:t>
            </a:r>
            <a:r>
              <a:rPr lang="zh-CN" altLang="en-US" sz="1800" dirty="0">
                <a:solidFill>
                  <a:srgbClr val="000000"/>
                </a:solidFill>
                <a:effectLst/>
                <a:latin typeface="宋体" panose="02010600030101010101" pitchFamily="2" charset="-122"/>
                <a:ea typeface="宋体" panose="02010600030101010101" pitchFamily="2" charset="-122"/>
              </a:rPr>
              <a:t>）。 </a:t>
            </a:r>
            <a:endParaRPr lang="en-US" sz="2133" dirty="0">
              <a:solidFill>
                <a:srgbClr val="3B424B"/>
              </a:solidFill>
              <a:ea typeface="字由点字典黑 45J" panose="00020600040101010101" charset="-122"/>
            </a:endParaRPr>
          </a:p>
        </p:txBody>
      </p:sp>
    </p:spTree>
    <p:extLst>
      <p:ext uri="{BB962C8B-B14F-4D97-AF65-F5344CB8AC3E}">
        <p14:creationId xmlns:p14="http://schemas.microsoft.com/office/powerpoint/2010/main" val="3201305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800" y="1582367"/>
            <a:ext cx="2959438" cy="0"/>
          </a:xfrm>
          <a:prstGeom prst="line">
            <a:avLst/>
          </a:prstGeom>
          <a:ln w="28575" cap="rnd">
            <a:solidFill>
              <a:srgbClr val="005BAB"/>
            </a:solidFill>
            <a:prstDash val="solid"/>
            <a:headEnd type="oval" w="lg" len="lg"/>
            <a:tailEnd type="triangle" w="lg" len="med"/>
          </a:ln>
        </p:spPr>
        <p:txBody>
          <a:bodyPr/>
          <a:lstStyle/>
          <a:p>
            <a:endParaRPr lang="zh-CN" altLang="en-US" sz="1200"/>
          </a:p>
        </p:txBody>
      </p:sp>
      <p:grpSp>
        <p:nvGrpSpPr>
          <p:cNvPr id="53" name="Group 53"/>
          <p:cNvGrpSpPr/>
          <p:nvPr/>
        </p:nvGrpSpPr>
        <p:grpSpPr>
          <a:xfrm>
            <a:off x="406555" y="2216646"/>
            <a:ext cx="6701790" cy="1237827"/>
            <a:chOff x="0" y="0"/>
            <a:chExt cx="16731460" cy="2475598"/>
          </a:xfrm>
        </p:grpSpPr>
        <p:sp>
          <p:nvSpPr>
            <p:cNvPr id="54" name="Freeform 54"/>
            <p:cNvSpPr/>
            <p:nvPr/>
          </p:nvSpPr>
          <p:spPr>
            <a:xfrm>
              <a:off x="0" y="0"/>
              <a:ext cx="16731487" cy="2475611"/>
            </a:xfrm>
            <a:custGeom>
              <a:avLst/>
              <a:gdLst/>
              <a:ahLst/>
              <a:cxnLst/>
              <a:rect l="l" t="t" r="r" b="b"/>
              <a:pathLst>
                <a:path w="16731487" h="2475611">
                  <a:moveTo>
                    <a:pt x="16731487" y="412623"/>
                  </a:moveTo>
                  <a:cubicBezTo>
                    <a:pt x="16731487" y="184785"/>
                    <a:pt x="16546702" y="0"/>
                    <a:pt x="16318864" y="0"/>
                  </a:cubicBezTo>
                  <a:lnTo>
                    <a:pt x="412623" y="0"/>
                  </a:lnTo>
                  <a:cubicBezTo>
                    <a:pt x="184785" y="0"/>
                    <a:pt x="0" y="184785"/>
                    <a:pt x="0" y="412623"/>
                  </a:cubicBezTo>
                  <a:lnTo>
                    <a:pt x="0" y="2062988"/>
                  </a:lnTo>
                  <a:cubicBezTo>
                    <a:pt x="0" y="2290826"/>
                    <a:pt x="184785" y="2475611"/>
                    <a:pt x="412623" y="2475611"/>
                  </a:cubicBezTo>
                  <a:lnTo>
                    <a:pt x="16318864" y="2475611"/>
                  </a:lnTo>
                  <a:cubicBezTo>
                    <a:pt x="16546703" y="2475611"/>
                    <a:pt x="16731487" y="2290826"/>
                    <a:pt x="16731487" y="2062988"/>
                  </a:cubicBezTo>
                  <a:close/>
                </a:path>
              </a:pathLst>
            </a:custGeom>
            <a:solidFill>
              <a:srgbClr val="F8F8F8"/>
            </a:solidFill>
          </p:spPr>
          <p:txBody>
            <a:bodyPr/>
            <a:lstStyle/>
            <a:p>
              <a:endParaRPr lang="zh-CN" altLang="en-US" sz="1200"/>
            </a:p>
          </p:txBody>
        </p:sp>
      </p:grpSp>
      <p:grpSp>
        <p:nvGrpSpPr>
          <p:cNvPr id="55" name="Group 55"/>
          <p:cNvGrpSpPr/>
          <p:nvPr/>
        </p:nvGrpSpPr>
        <p:grpSpPr>
          <a:xfrm>
            <a:off x="623317" y="1933127"/>
            <a:ext cx="2837446" cy="504195"/>
            <a:chOff x="-3352800" y="0"/>
            <a:chExt cx="5674892" cy="1008389"/>
          </a:xfrm>
        </p:grpSpPr>
        <p:sp>
          <p:nvSpPr>
            <p:cNvPr id="56" name="Freeform 56"/>
            <p:cNvSpPr/>
            <p:nvPr/>
          </p:nvSpPr>
          <p:spPr>
            <a:xfrm>
              <a:off x="-335280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7" name="TextBox 57"/>
            <p:cNvSpPr txBox="1"/>
            <p:nvPr/>
          </p:nvSpPr>
          <p:spPr>
            <a:xfrm>
              <a:off x="-3251200" y="39793"/>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sym typeface="+mn-ea"/>
                </a:rPr>
                <a:t>测试结果</a:t>
              </a:r>
              <a:endParaRPr lang="zh-CN" altLang="en-US" sz="2400" dirty="0">
                <a:solidFill>
                  <a:srgbClr val="FFFFFF"/>
                </a:solidFill>
                <a:ea typeface="字由点字典黑 65J" panose="00020600040101010101" charset="-122"/>
              </a:endParaRPr>
            </a:p>
          </p:txBody>
        </p:sp>
      </p:grpSp>
      <p:sp>
        <p:nvSpPr>
          <p:cNvPr id="62" name="TextBox 62"/>
          <p:cNvSpPr txBox="1"/>
          <p:nvPr/>
        </p:nvSpPr>
        <p:spPr>
          <a:xfrm>
            <a:off x="603033" y="1029918"/>
            <a:ext cx="2959437"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趋势分析</a:t>
            </a:r>
          </a:p>
        </p:txBody>
      </p:sp>
      <p:sp>
        <p:nvSpPr>
          <p:cNvPr id="64" name="TextBox 64"/>
          <p:cNvSpPr txBox="1"/>
          <p:nvPr/>
        </p:nvSpPr>
        <p:spPr>
          <a:xfrm>
            <a:off x="762155" y="2714910"/>
            <a:ext cx="6333913" cy="253403"/>
          </a:xfrm>
          <a:prstGeom prst="rect">
            <a:avLst/>
          </a:prstGeom>
        </p:spPr>
        <p:txBody>
          <a:bodyPr wrap="square" lIns="0" tIns="0" rIns="0" bIns="0" rtlCol="0" anchor="t">
            <a:spAutoFit/>
          </a:bodyPr>
          <a:lstStyle/>
          <a:p>
            <a:pPr algn="just">
              <a:lnSpc>
                <a:spcPts val="1873"/>
              </a:lnSpc>
            </a:pPr>
            <a:r>
              <a:rPr lang="zh-CN" altLang="en-US" sz="2133" dirty="0">
                <a:solidFill>
                  <a:srgbClr val="3B424B"/>
                </a:solidFill>
                <a:ea typeface="字由点字典黑 45J" panose="00020600040101010101" charset="-122"/>
                <a:sym typeface="+mn-ea"/>
              </a:rPr>
              <a:t>将大数据集分为十个小数据集作为渐进时间点数据</a:t>
            </a:r>
            <a:endParaRPr lang="en-US" sz="2133" dirty="0">
              <a:solidFill>
                <a:srgbClr val="3B424B"/>
              </a:solidFill>
              <a:ea typeface="字由点字典黑 45J" panose="00020600040101010101" charset="-122"/>
            </a:endParaRP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65"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66" name="图片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68" name="图片 67" descr="图片包含 表格&#10;&#10;描述已自动生成">
            <a:extLst>
              <a:ext uri="{FF2B5EF4-FFF2-40B4-BE49-F238E27FC236}">
                <a16:creationId xmlns:a16="http://schemas.microsoft.com/office/drawing/2014/main" id="{C6EE5783-1D95-4A3A-566E-F421711E9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9144" y="1029918"/>
            <a:ext cx="1428823" cy="2286117"/>
          </a:xfrm>
          <a:prstGeom prst="rect">
            <a:avLst/>
          </a:prstGeom>
        </p:spPr>
      </p:pic>
      <p:pic>
        <p:nvPicPr>
          <p:cNvPr id="70" name="图片 69" descr="图表&#10;&#10;描述已自动生成">
            <a:extLst>
              <a:ext uri="{FF2B5EF4-FFF2-40B4-BE49-F238E27FC236}">
                <a16:creationId xmlns:a16="http://schemas.microsoft.com/office/drawing/2014/main" id="{5E5E613D-2673-B93F-02F3-65698F6D2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24" y="3071600"/>
            <a:ext cx="5936295" cy="3392169"/>
          </a:xfrm>
          <a:prstGeom prst="rect">
            <a:avLst/>
          </a:prstGeom>
        </p:spPr>
      </p:pic>
      <p:pic>
        <p:nvPicPr>
          <p:cNvPr id="6" name="图片 5">
            <a:extLst>
              <a:ext uri="{FF2B5EF4-FFF2-40B4-BE49-F238E27FC236}">
                <a16:creationId xmlns:a16="http://schemas.microsoft.com/office/drawing/2014/main" id="{05AC3D53-4C01-04F7-7C5C-4DB791789C7E}"/>
              </a:ext>
            </a:extLst>
          </p:cNvPr>
          <p:cNvPicPr>
            <a:picLocks noChangeAspect="1"/>
          </p:cNvPicPr>
          <p:nvPr/>
        </p:nvPicPr>
        <p:blipFill>
          <a:blip r:embed="rId5"/>
          <a:stretch>
            <a:fillRect/>
          </a:stretch>
        </p:blipFill>
        <p:spPr>
          <a:xfrm>
            <a:off x="6133104" y="4008952"/>
            <a:ext cx="5690432" cy="2533257"/>
          </a:xfrm>
          <a:prstGeom prst="rect">
            <a:avLst/>
          </a:prstGeom>
        </p:spPr>
      </p:pic>
    </p:spTree>
    <p:extLst>
      <p:ext uri="{BB962C8B-B14F-4D97-AF65-F5344CB8AC3E}">
        <p14:creationId xmlns:p14="http://schemas.microsoft.com/office/powerpoint/2010/main" val="14613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819959" y="5009328"/>
            <a:ext cx="3649885" cy="1848672"/>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sp>
        <p:nvSpPr>
          <p:cNvPr id="10" name="Freeform 10"/>
          <p:cNvSpPr/>
          <p:nvPr/>
        </p:nvSpPr>
        <p:spPr>
          <a:xfrm>
            <a:off x="446701" y="1041593"/>
            <a:ext cx="11851640" cy="5422392"/>
          </a:xfrm>
          <a:custGeom>
            <a:avLst/>
            <a:gdLst/>
            <a:ahLst/>
            <a:cxnLst/>
            <a:rect l="l" t="t" r="r" b="b"/>
            <a:pathLst>
              <a:path w="23703280" h="10844784">
                <a:moveTo>
                  <a:pt x="23703280" y="0"/>
                </a:moveTo>
                <a:lnTo>
                  <a:pt x="5422392" y="0"/>
                </a:lnTo>
                <a:cubicBezTo>
                  <a:pt x="2427732" y="0"/>
                  <a:pt x="0" y="2427732"/>
                  <a:pt x="0" y="5422392"/>
                </a:cubicBezTo>
                <a:lnTo>
                  <a:pt x="0" y="5422392"/>
                </a:lnTo>
                <a:cubicBezTo>
                  <a:pt x="0" y="8417179"/>
                  <a:pt x="2427732" y="10844784"/>
                  <a:pt x="5422392" y="10844784"/>
                </a:cubicBezTo>
                <a:lnTo>
                  <a:pt x="23703279" y="10844784"/>
                </a:lnTo>
                <a:close/>
              </a:path>
            </a:pathLst>
          </a:custGeom>
          <a:solidFill>
            <a:srgbClr val="FFFFFF"/>
          </a:solidFill>
        </p:spPr>
        <p:txBody>
          <a:bodyPr/>
          <a:lstStyle/>
          <a:p>
            <a:endParaRPr lang="zh-CN" altLang="en-US" sz="1200" dirty="0"/>
          </a:p>
        </p:txBody>
      </p:sp>
      <p:sp>
        <p:nvSpPr>
          <p:cNvPr id="11" name="Freeform 11"/>
          <p:cNvSpPr/>
          <p:nvPr/>
        </p:nvSpPr>
        <p:spPr>
          <a:xfrm>
            <a:off x="383698" y="1040005"/>
            <a:ext cx="11854815" cy="5425631"/>
          </a:xfrm>
          <a:custGeom>
            <a:avLst/>
            <a:gdLst/>
            <a:ahLst/>
            <a:cxnLst/>
            <a:rect l="l" t="t" r="r" b="b"/>
            <a:pathLst>
              <a:path w="23709629" h="10851261">
                <a:moveTo>
                  <a:pt x="23706455" y="6350"/>
                </a:moveTo>
                <a:lnTo>
                  <a:pt x="5425567" y="6350"/>
                </a:lnTo>
                <a:lnTo>
                  <a:pt x="5425567" y="3175"/>
                </a:lnTo>
                <a:lnTo>
                  <a:pt x="5425567" y="6350"/>
                </a:lnTo>
                <a:cubicBezTo>
                  <a:pt x="2432685" y="6350"/>
                  <a:pt x="6350" y="2432685"/>
                  <a:pt x="6350" y="5425567"/>
                </a:cubicBezTo>
                <a:lnTo>
                  <a:pt x="3175" y="5425567"/>
                </a:lnTo>
                <a:lnTo>
                  <a:pt x="3175" y="5422392"/>
                </a:lnTo>
                <a:lnTo>
                  <a:pt x="3175" y="5422392"/>
                </a:lnTo>
                <a:cubicBezTo>
                  <a:pt x="4953" y="5422392"/>
                  <a:pt x="6350" y="5423789"/>
                  <a:pt x="6350" y="5425567"/>
                </a:cubicBezTo>
                <a:cubicBezTo>
                  <a:pt x="6350" y="8418576"/>
                  <a:pt x="2432685" y="10844784"/>
                  <a:pt x="5425567" y="10844784"/>
                </a:cubicBezTo>
                <a:lnTo>
                  <a:pt x="5425567" y="10847959"/>
                </a:lnTo>
                <a:lnTo>
                  <a:pt x="5425567" y="10844784"/>
                </a:lnTo>
                <a:lnTo>
                  <a:pt x="23706454" y="10844784"/>
                </a:lnTo>
                <a:lnTo>
                  <a:pt x="23706454" y="10847959"/>
                </a:lnTo>
                <a:lnTo>
                  <a:pt x="23703279" y="10847959"/>
                </a:lnTo>
                <a:lnTo>
                  <a:pt x="23703279" y="3175"/>
                </a:lnTo>
                <a:lnTo>
                  <a:pt x="23706454" y="3175"/>
                </a:lnTo>
                <a:lnTo>
                  <a:pt x="23706454" y="6350"/>
                </a:lnTo>
                <a:moveTo>
                  <a:pt x="23706454" y="0"/>
                </a:moveTo>
                <a:cubicBezTo>
                  <a:pt x="23708232" y="0"/>
                  <a:pt x="23709629" y="1397"/>
                  <a:pt x="23709629" y="3175"/>
                </a:cubicBezTo>
                <a:lnTo>
                  <a:pt x="23709629" y="10848086"/>
                </a:lnTo>
                <a:cubicBezTo>
                  <a:pt x="23709629" y="10849864"/>
                  <a:pt x="23708232" y="10851261"/>
                  <a:pt x="23706454" y="10851261"/>
                </a:cubicBezTo>
                <a:lnTo>
                  <a:pt x="5425567" y="10851261"/>
                </a:lnTo>
                <a:lnTo>
                  <a:pt x="5425567" y="10851261"/>
                </a:lnTo>
                <a:cubicBezTo>
                  <a:pt x="2429129" y="10851261"/>
                  <a:pt x="0" y="8422132"/>
                  <a:pt x="0" y="5425567"/>
                </a:cubicBezTo>
                <a:lnTo>
                  <a:pt x="3175" y="5425567"/>
                </a:lnTo>
                <a:lnTo>
                  <a:pt x="3175" y="5428742"/>
                </a:lnTo>
                <a:lnTo>
                  <a:pt x="3175" y="5428742"/>
                </a:lnTo>
                <a:cubicBezTo>
                  <a:pt x="1397" y="5428742"/>
                  <a:pt x="0" y="5427345"/>
                  <a:pt x="0" y="5425567"/>
                </a:cubicBezTo>
                <a:cubicBezTo>
                  <a:pt x="0" y="2429129"/>
                  <a:pt x="2429129" y="0"/>
                  <a:pt x="5425567" y="0"/>
                </a:cubicBezTo>
                <a:lnTo>
                  <a:pt x="23706455" y="0"/>
                </a:lnTo>
                <a:close/>
              </a:path>
            </a:pathLst>
          </a:custGeom>
          <a:solidFill>
            <a:srgbClr val="0058E0"/>
          </a:solidFill>
        </p:spPr>
        <p:txBody>
          <a:bodyPr/>
          <a:lstStyle/>
          <a:p>
            <a:endParaRPr lang="zh-CN" altLang="en-US" sz="1200"/>
          </a:p>
        </p:txBody>
      </p:sp>
      <p:grpSp>
        <p:nvGrpSpPr>
          <p:cNvPr id="36" name="Group 36"/>
          <p:cNvGrpSpPr/>
          <p:nvPr/>
        </p:nvGrpSpPr>
        <p:grpSpPr>
          <a:xfrm>
            <a:off x="576816" y="6125555"/>
            <a:ext cx="729390" cy="261722"/>
            <a:chOff x="0" y="0"/>
            <a:chExt cx="1458780" cy="523444"/>
          </a:xfrm>
          <a:solidFill>
            <a:srgbClr val="005BAB"/>
          </a:solidFill>
        </p:grpSpPr>
        <p:grpSp>
          <p:nvGrpSpPr>
            <p:cNvPr id="37" name="Group 37"/>
            <p:cNvGrpSpPr/>
            <p:nvPr/>
          </p:nvGrpSpPr>
          <p:grpSpPr>
            <a:xfrm>
              <a:off x="1347250" y="0"/>
              <a:ext cx="111529" cy="111529"/>
              <a:chOff x="0" y="0"/>
              <a:chExt cx="76264" cy="76264"/>
            </a:xfrm>
            <a:grpFill/>
          </p:grpSpPr>
          <p:sp>
            <p:nvSpPr>
              <p:cNvPr id="38" name="Freeform 38"/>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9" name="Group 39"/>
            <p:cNvGrpSpPr/>
            <p:nvPr/>
          </p:nvGrpSpPr>
          <p:grpSpPr>
            <a:xfrm>
              <a:off x="1077801" y="0"/>
              <a:ext cx="111529" cy="111529"/>
              <a:chOff x="0" y="0"/>
              <a:chExt cx="76264" cy="76264"/>
            </a:xfrm>
            <a:grpFill/>
          </p:grpSpPr>
          <p:sp>
            <p:nvSpPr>
              <p:cNvPr id="40" name="Freeform 40"/>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1" name="Group 41"/>
            <p:cNvGrpSpPr/>
            <p:nvPr/>
          </p:nvGrpSpPr>
          <p:grpSpPr>
            <a:xfrm>
              <a:off x="808353" y="0"/>
              <a:ext cx="111529" cy="111529"/>
              <a:chOff x="0" y="0"/>
              <a:chExt cx="76264" cy="76264"/>
            </a:xfrm>
            <a:grpFill/>
          </p:grpSpPr>
          <p:sp>
            <p:nvSpPr>
              <p:cNvPr id="42" name="Freeform 42"/>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3" name="Group 43"/>
            <p:cNvGrpSpPr/>
            <p:nvPr/>
          </p:nvGrpSpPr>
          <p:grpSpPr>
            <a:xfrm>
              <a:off x="269455" y="0"/>
              <a:ext cx="111529" cy="111529"/>
              <a:chOff x="0" y="0"/>
              <a:chExt cx="76264" cy="76264"/>
            </a:xfrm>
            <a:grpFill/>
          </p:grpSpPr>
          <p:sp>
            <p:nvSpPr>
              <p:cNvPr id="44" name="Freeform 44"/>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5" name="Group 45"/>
            <p:cNvGrpSpPr/>
            <p:nvPr/>
          </p:nvGrpSpPr>
          <p:grpSpPr>
            <a:xfrm>
              <a:off x="0" y="0"/>
              <a:ext cx="111529" cy="111529"/>
              <a:chOff x="0" y="0"/>
              <a:chExt cx="76264" cy="76264"/>
            </a:xfrm>
            <a:grpFill/>
          </p:grpSpPr>
          <p:sp>
            <p:nvSpPr>
              <p:cNvPr id="46" name="Freeform 46"/>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7" name="Group 47"/>
            <p:cNvGrpSpPr/>
            <p:nvPr/>
          </p:nvGrpSpPr>
          <p:grpSpPr>
            <a:xfrm>
              <a:off x="538904" y="0"/>
              <a:ext cx="111529" cy="111529"/>
              <a:chOff x="0" y="0"/>
              <a:chExt cx="76264" cy="76264"/>
            </a:xfrm>
            <a:grpFill/>
          </p:grpSpPr>
          <p:sp>
            <p:nvSpPr>
              <p:cNvPr id="48" name="Freeform 48"/>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9" name="Group 49"/>
            <p:cNvGrpSpPr/>
            <p:nvPr/>
          </p:nvGrpSpPr>
          <p:grpSpPr>
            <a:xfrm>
              <a:off x="1347250" y="205957"/>
              <a:ext cx="111529" cy="111529"/>
              <a:chOff x="0" y="0"/>
              <a:chExt cx="76264" cy="76264"/>
            </a:xfrm>
            <a:grpFill/>
          </p:grpSpPr>
          <p:sp>
            <p:nvSpPr>
              <p:cNvPr id="50" name="Freeform 50"/>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51" name="Group 51"/>
            <p:cNvGrpSpPr/>
            <p:nvPr/>
          </p:nvGrpSpPr>
          <p:grpSpPr>
            <a:xfrm>
              <a:off x="1077801" y="205957"/>
              <a:ext cx="111529" cy="111529"/>
              <a:chOff x="0" y="0"/>
              <a:chExt cx="76264" cy="76264"/>
            </a:xfrm>
            <a:grpFill/>
          </p:grpSpPr>
          <p:sp>
            <p:nvSpPr>
              <p:cNvPr id="52" name="Freeform 52"/>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53" name="Group 53"/>
            <p:cNvGrpSpPr/>
            <p:nvPr/>
          </p:nvGrpSpPr>
          <p:grpSpPr>
            <a:xfrm>
              <a:off x="808353" y="205957"/>
              <a:ext cx="111529" cy="111529"/>
              <a:chOff x="0" y="0"/>
              <a:chExt cx="76264" cy="76264"/>
            </a:xfrm>
            <a:grpFill/>
          </p:grpSpPr>
          <p:sp>
            <p:nvSpPr>
              <p:cNvPr id="54" name="Freeform 54"/>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55" name="Group 55"/>
            <p:cNvGrpSpPr/>
            <p:nvPr/>
          </p:nvGrpSpPr>
          <p:grpSpPr>
            <a:xfrm>
              <a:off x="269455" y="205957"/>
              <a:ext cx="111529" cy="111529"/>
              <a:chOff x="0" y="0"/>
              <a:chExt cx="76264" cy="76264"/>
            </a:xfrm>
            <a:grpFill/>
          </p:grpSpPr>
          <p:sp>
            <p:nvSpPr>
              <p:cNvPr id="56" name="Freeform 56"/>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57" name="Group 57"/>
            <p:cNvGrpSpPr/>
            <p:nvPr/>
          </p:nvGrpSpPr>
          <p:grpSpPr>
            <a:xfrm>
              <a:off x="0" y="205957"/>
              <a:ext cx="111529" cy="111529"/>
              <a:chOff x="0" y="0"/>
              <a:chExt cx="76264" cy="76264"/>
            </a:xfrm>
            <a:grpFill/>
          </p:grpSpPr>
          <p:sp>
            <p:nvSpPr>
              <p:cNvPr id="58" name="Freeform 58"/>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59" name="Group 59"/>
            <p:cNvGrpSpPr/>
            <p:nvPr/>
          </p:nvGrpSpPr>
          <p:grpSpPr>
            <a:xfrm>
              <a:off x="538904" y="205957"/>
              <a:ext cx="111529" cy="111529"/>
              <a:chOff x="0" y="0"/>
              <a:chExt cx="76264" cy="76264"/>
            </a:xfrm>
            <a:grpFill/>
          </p:grpSpPr>
          <p:sp>
            <p:nvSpPr>
              <p:cNvPr id="60" name="Freeform 60"/>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61" name="Group 61"/>
            <p:cNvGrpSpPr/>
            <p:nvPr/>
          </p:nvGrpSpPr>
          <p:grpSpPr>
            <a:xfrm>
              <a:off x="1347250" y="411915"/>
              <a:ext cx="111529" cy="111529"/>
              <a:chOff x="0" y="0"/>
              <a:chExt cx="76264" cy="76264"/>
            </a:xfrm>
            <a:grpFill/>
          </p:grpSpPr>
          <p:sp>
            <p:nvSpPr>
              <p:cNvPr id="62" name="Freeform 62"/>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63" name="Group 63"/>
            <p:cNvGrpSpPr/>
            <p:nvPr/>
          </p:nvGrpSpPr>
          <p:grpSpPr>
            <a:xfrm>
              <a:off x="1077801" y="411915"/>
              <a:ext cx="111529" cy="111529"/>
              <a:chOff x="0" y="0"/>
              <a:chExt cx="76264" cy="76264"/>
            </a:xfrm>
            <a:grpFill/>
          </p:grpSpPr>
          <p:sp>
            <p:nvSpPr>
              <p:cNvPr id="64" name="Freeform 64"/>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65" name="Group 65"/>
            <p:cNvGrpSpPr/>
            <p:nvPr/>
          </p:nvGrpSpPr>
          <p:grpSpPr>
            <a:xfrm>
              <a:off x="808353" y="411915"/>
              <a:ext cx="111529" cy="111529"/>
              <a:chOff x="0" y="0"/>
              <a:chExt cx="76264" cy="76264"/>
            </a:xfrm>
            <a:grpFill/>
          </p:grpSpPr>
          <p:sp>
            <p:nvSpPr>
              <p:cNvPr id="66" name="Freeform 66"/>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67" name="Group 67"/>
            <p:cNvGrpSpPr/>
            <p:nvPr/>
          </p:nvGrpSpPr>
          <p:grpSpPr>
            <a:xfrm>
              <a:off x="269455" y="411915"/>
              <a:ext cx="111529" cy="111529"/>
              <a:chOff x="0" y="0"/>
              <a:chExt cx="76264" cy="76264"/>
            </a:xfrm>
            <a:grpFill/>
          </p:grpSpPr>
          <p:sp>
            <p:nvSpPr>
              <p:cNvPr id="68" name="Freeform 68"/>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69" name="Group 69"/>
            <p:cNvGrpSpPr/>
            <p:nvPr/>
          </p:nvGrpSpPr>
          <p:grpSpPr>
            <a:xfrm>
              <a:off x="0" y="411915"/>
              <a:ext cx="111529" cy="111529"/>
              <a:chOff x="0" y="0"/>
              <a:chExt cx="76264" cy="76264"/>
            </a:xfrm>
            <a:grpFill/>
          </p:grpSpPr>
          <p:sp>
            <p:nvSpPr>
              <p:cNvPr id="70" name="Freeform 70"/>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71" name="Group 71"/>
            <p:cNvGrpSpPr/>
            <p:nvPr/>
          </p:nvGrpSpPr>
          <p:grpSpPr>
            <a:xfrm>
              <a:off x="538904" y="411915"/>
              <a:ext cx="111529" cy="111529"/>
              <a:chOff x="0" y="0"/>
              <a:chExt cx="76264" cy="76264"/>
            </a:xfrm>
            <a:grpFill/>
          </p:grpSpPr>
          <p:sp>
            <p:nvSpPr>
              <p:cNvPr id="72" name="Freeform 72"/>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73" name="TextBox 73"/>
          <p:cNvSpPr txBox="1"/>
          <p:nvPr/>
        </p:nvSpPr>
        <p:spPr>
          <a:xfrm>
            <a:off x="928246" y="3014359"/>
            <a:ext cx="2495121" cy="923330"/>
          </a:xfrm>
          <a:prstGeom prst="rect">
            <a:avLst/>
          </a:prstGeom>
        </p:spPr>
        <p:txBody>
          <a:bodyPr lIns="0" tIns="0" rIns="0" bIns="0" rtlCol="0" anchor="t">
            <a:spAutoFit/>
          </a:bodyPr>
          <a:lstStyle/>
          <a:p>
            <a:pPr algn="ctr">
              <a:lnSpc>
                <a:spcPts val="7200"/>
              </a:lnSpc>
            </a:pPr>
            <a:r>
              <a:rPr lang="en-US" sz="6000" dirty="0" err="1">
                <a:solidFill>
                  <a:srgbClr val="005BAB"/>
                </a:solidFill>
                <a:ea typeface="字由点字典黑 65J" panose="00020600040101010101" charset="-122"/>
              </a:rPr>
              <a:t>目录</a:t>
            </a:r>
            <a:endParaRPr lang="en-US" sz="6000" dirty="0">
              <a:solidFill>
                <a:srgbClr val="005BAB"/>
              </a:solidFill>
              <a:ea typeface="字由点字典黑 65J" panose="00020600040101010101" charset="-122"/>
            </a:endParaRPr>
          </a:p>
        </p:txBody>
      </p:sp>
      <p:grpSp>
        <p:nvGrpSpPr>
          <p:cNvPr id="2" name="Group 16">
            <a:extLst>
              <a:ext uri="{FF2B5EF4-FFF2-40B4-BE49-F238E27FC236}">
                <a16:creationId xmlns:a16="http://schemas.microsoft.com/office/drawing/2014/main" id="{C9CB9A58-1EEA-2006-38B1-1FB9A94F3FBF}"/>
              </a:ext>
            </a:extLst>
          </p:cNvPr>
          <p:cNvGrpSpPr/>
          <p:nvPr/>
        </p:nvGrpSpPr>
        <p:grpSpPr>
          <a:xfrm>
            <a:off x="11142860" y="0"/>
            <a:ext cx="1049141" cy="758816"/>
            <a:chOff x="0" y="0"/>
            <a:chExt cx="2098282" cy="1517632"/>
          </a:xfrm>
          <a:solidFill>
            <a:srgbClr val="005BAB">
              <a:alpha val="27000"/>
            </a:srgbClr>
          </a:solidFill>
        </p:grpSpPr>
        <p:sp>
          <p:nvSpPr>
            <p:cNvPr id="87" name="Freeform 17">
              <a:extLst>
                <a:ext uri="{FF2B5EF4-FFF2-40B4-BE49-F238E27FC236}">
                  <a16:creationId xmlns:a16="http://schemas.microsoft.com/office/drawing/2014/main" id="{60ED28A8-AEDE-BBA7-74B8-E0D795BF6083}"/>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91" name="图片 90">
            <a:extLst>
              <a:ext uri="{FF2B5EF4-FFF2-40B4-BE49-F238E27FC236}">
                <a16:creationId xmlns:a16="http://schemas.microsoft.com/office/drawing/2014/main" id="{E08D4E91-A965-4FD2-79A2-FCB187BE24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00" y="198212"/>
            <a:ext cx="2886552" cy="610461"/>
          </a:xfrm>
          <a:prstGeom prst="rect">
            <a:avLst/>
          </a:prstGeom>
        </p:spPr>
      </p:pic>
      <p:grpSp>
        <p:nvGrpSpPr>
          <p:cNvPr id="12" name="Group 12"/>
          <p:cNvGrpSpPr/>
          <p:nvPr/>
        </p:nvGrpSpPr>
        <p:grpSpPr>
          <a:xfrm>
            <a:off x="4202916" y="1394819"/>
            <a:ext cx="1784663" cy="989940"/>
            <a:chOff x="0" y="0"/>
            <a:chExt cx="3569326" cy="3370026"/>
          </a:xfrm>
          <a:solidFill>
            <a:srgbClr val="005BAB"/>
          </a:solidFill>
        </p:grpSpPr>
        <p:sp>
          <p:nvSpPr>
            <p:cNvPr id="13" name="Freeform 13"/>
            <p:cNvSpPr/>
            <p:nvPr/>
          </p:nvSpPr>
          <p:spPr>
            <a:xfrm>
              <a:off x="0" y="0"/>
              <a:ext cx="3569462" cy="3370072"/>
            </a:xfrm>
            <a:prstGeom prst="roundRect">
              <a:avLst/>
            </a:prstGeom>
            <a:grpFill/>
          </p:spPr>
          <p:txBody>
            <a:bodyPr/>
            <a:lstStyle/>
            <a:p>
              <a:endParaRPr lang="zh-CN" altLang="en-US" sz="1200"/>
            </a:p>
          </p:txBody>
        </p:sp>
      </p:grpSp>
      <p:grpSp>
        <p:nvGrpSpPr>
          <p:cNvPr id="14" name="Group 14"/>
          <p:cNvGrpSpPr/>
          <p:nvPr/>
        </p:nvGrpSpPr>
        <p:grpSpPr>
          <a:xfrm>
            <a:off x="4388879" y="1550369"/>
            <a:ext cx="3032008" cy="678838"/>
            <a:chOff x="0" y="0"/>
            <a:chExt cx="6064016" cy="2310950"/>
          </a:xfrm>
        </p:grpSpPr>
        <p:sp>
          <p:nvSpPr>
            <p:cNvPr id="15" name="Freeform 15"/>
            <p:cNvSpPr/>
            <p:nvPr/>
          </p:nvSpPr>
          <p:spPr>
            <a:xfrm>
              <a:off x="0" y="0"/>
              <a:ext cx="6063996" cy="2311019"/>
            </a:xfrm>
            <a:prstGeom prst="roundRect">
              <a:avLst/>
            </a:prstGeom>
            <a:solidFill>
              <a:srgbClr val="F8F8F8"/>
            </a:solidFill>
          </p:spPr>
          <p:txBody>
            <a:bodyPr/>
            <a:lstStyle/>
            <a:p>
              <a:endParaRPr lang="zh-CN" altLang="en-US" sz="1200"/>
            </a:p>
          </p:txBody>
        </p:sp>
      </p:grpSp>
      <p:grpSp>
        <p:nvGrpSpPr>
          <p:cNvPr id="18" name="Group 18"/>
          <p:cNvGrpSpPr/>
          <p:nvPr/>
        </p:nvGrpSpPr>
        <p:grpSpPr>
          <a:xfrm>
            <a:off x="8065324" y="1394819"/>
            <a:ext cx="1784663" cy="989940"/>
            <a:chOff x="0" y="0"/>
            <a:chExt cx="3569326" cy="3370026"/>
          </a:xfrm>
          <a:solidFill>
            <a:srgbClr val="005BAB"/>
          </a:solidFill>
        </p:grpSpPr>
        <p:sp>
          <p:nvSpPr>
            <p:cNvPr id="19" name="Freeform 19"/>
            <p:cNvSpPr/>
            <p:nvPr/>
          </p:nvSpPr>
          <p:spPr>
            <a:xfrm>
              <a:off x="0" y="0"/>
              <a:ext cx="3569462" cy="3370072"/>
            </a:xfrm>
            <a:prstGeom prst="roundRect">
              <a:avLst/>
            </a:prstGeom>
            <a:grpFill/>
          </p:spPr>
          <p:txBody>
            <a:bodyPr/>
            <a:lstStyle/>
            <a:p>
              <a:endParaRPr lang="zh-CN" altLang="en-US" sz="1200"/>
            </a:p>
          </p:txBody>
        </p:sp>
      </p:grpSp>
      <p:grpSp>
        <p:nvGrpSpPr>
          <p:cNvPr id="20" name="Group 20"/>
          <p:cNvGrpSpPr/>
          <p:nvPr/>
        </p:nvGrpSpPr>
        <p:grpSpPr>
          <a:xfrm>
            <a:off x="8229809" y="1550369"/>
            <a:ext cx="3032008" cy="678838"/>
            <a:chOff x="0" y="0"/>
            <a:chExt cx="6064016" cy="2310950"/>
          </a:xfrm>
        </p:grpSpPr>
        <p:sp>
          <p:nvSpPr>
            <p:cNvPr id="21" name="Freeform 21"/>
            <p:cNvSpPr/>
            <p:nvPr/>
          </p:nvSpPr>
          <p:spPr>
            <a:xfrm>
              <a:off x="0" y="0"/>
              <a:ext cx="6063996" cy="2311019"/>
            </a:xfrm>
            <a:prstGeom prst="roundRect">
              <a:avLst/>
            </a:prstGeom>
            <a:solidFill>
              <a:srgbClr val="F8F8F8"/>
            </a:solidFill>
          </p:spPr>
          <p:txBody>
            <a:bodyPr/>
            <a:lstStyle/>
            <a:p>
              <a:endParaRPr lang="zh-CN" altLang="en-US" sz="1200"/>
            </a:p>
          </p:txBody>
        </p:sp>
      </p:grpSp>
      <p:grpSp>
        <p:nvGrpSpPr>
          <p:cNvPr id="24" name="Group 24"/>
          <p:cNvGrpSpPr/>
          <p:nvPr/>
        </p:nvGrpSpPr>
        <p:grpSpPr>
          <a:xfrm>
            <a:off x="4202916" y="2636879"/>
            <a:ext cx="1784663" cy="989940"/>
            <a:chOff x="0" y="0"/>
            <a:chExt cx="3569326" cy="3370026"/>
          </a:xfrm>
          <a:solidFill>
            <a:srgbClr val="005BAB"/>
          </a:solidFill>
        </p:grpSpPr>
        <p:sp>
          <p:nvSpPr>
            <p:cNvPr id="25" name="Freeform 25"/>
            <p:cNvSpPr/>
            <p:nvPr/>
          </p:nvSpPr>
          <p:spPr>
            <a:xfrm>
              <a:off x="0" y="0"/>
              <a:ext cx="3569462" cy="3370072"/>
            </a:xfrm>
            <a:prstGeom prst="roundRect">
              <a:avLst/>
            </a:prstGeom>
            <a:grpFill/>
          </p:spPr>
          <p:txBody>
            <a:bodyPr/>
            <a:lstStyle/>
            <a:p>
              <a:endParaRPr lang="zh-CN" altLang="en-US" sz="1200"/>
            </a:p>
          </p:txBody>
        </p:sp>
      </p:grpSp>
      <p:grpSp>
        <p:nvGrpSpPr>
          <p:cNvPr id="26" name="Group 26"/>
          <p:cNvGrpSpPr/>
          <p:nvPr/>
        </p:nvGrpSpPr>
        <p:grpSpPr>
          <a:xfrm>
            <a:off x="4367401" y="2792429"/>
            <a:ext cx="3032008" cy="678838"/>
            <a:chOff x="0" y="0"/>
            <a:chExt cx="6064016" cy="2310950"/>
          </a:xfrm>
        </p:grpSpPr>
        <p:sp>
          <p:nvSpPr>
            <p:cNvPr id="27" name="Freeform 27"/>
            <p:cNvSpPr/>
            <p:nvPr/>
          </p:nvSpPr>
          <p:spPr>
            <a:xfrm>
              <a:off x="0" y="0"/>
              <a:ext cx="6063996" cy="2311019"/>
            </a:xfrm>
            <a:prstGeom prst="roundRect">
              <a:avLst/>
            </a:prstGeom>
            <a:solidFill>
              <a:srgbClr val="F8F8F8"/>
            </a:solidFill>
          </p:spPr>
          <p:txBody>
            <a:bodyPr/>
            <a:lstStyle/>
            <a:p>
              <a:endParaRPr lang="zh-CN" altLang="en-US" sz="1200"/>
            </a:p>
          </p:txBody>
        </p:sp>
      </p:grpSp>
      <p:grpSp>
        <p:nvGrpSpPr>
          <p:cNvPr id="30" name="Group 30"/>
          <p:cNvGrpSpPr/>
          <p:nvPr/>
        </p:nvGrpSpPr>
        <p:grpSpPr>
          <a:xfrm>
            <a:off x="8065324" y="2636879"/>
            <a:ext cx="1784663" cy="989940"/>
            <a:chOff x="0" y="0"/>
            <a:chExt cx="3569326" cy="3370026"/>
          </a:xfrm>
          <a:solidFill>
            <a:srgbClr val="005BAB"/>
          </a:solidFill>
        </p:grpSpPr>
        <p:sp>
          <p:nvSpPr>
            <p:cNvPr id="31" name="Freeform 31"/>
            <p:cNvSpPr/>
            <p:nvPr/>
          </p:nvSpPr>
          <p:spPr>
            <a:xfrm>
              <a:off x="0" y="0"/>
              <a:ext cx="3569462" cy="3370072"/>
            </a:xfrm>
            <a:prstGeom prst="roundRect">
              <a:avLst/>
            </a:prstGeom>
            <a:grpFill/>
          </p:spPr>
          <p:txBody>
            <a:bodyPr/>
            <a:lstStyle/>
            <a:p>
              <a:endParaRPr lang="zh-CN" altLang="en-US" sz="1200"/>
            </a:p>
          </p:txBody>
        </p:sp>
      </p:grpSp>
      <p:grpSp>
        <p:nvGrpSpPr>
          <p:cNvPr id="32" name="Group 32"/>
          <p:cNvGrpSpPr/>
          <p:nvPr/>
        </p:nvGrpSpPr>
        <p:grpSpPr>
          <a:xfrm>
            <a:off x="8229809" y="2792429"/>
            <a:ext cx="3032008" cy="678838"/>
            <a:chOff x="0" y="0"/>
            <a:chExt cx="6064016" cy="2310950"/>
          </a:xfrm>
        </p:grpSpPr>
        <p:sp>
          <p:nvSpPr>
            <p:cNvPr id="33" name="Freeform 33"/>
            <p:cNvSpPr/>
            <p:nvPr/>
          </p:nvSpPr>
          <p:spPr>
            <a:xfrm>
              <a:off x="0" y="0"/>
              <a:ext cx="6063996" cy="2311019"/>
            </a:xfrm>
            <a:prstGeom prst="roundRect">
              <a:avLst/>
            </a:prstGeom>
            <a:solidFill>
              <a:srgbClr val="F8F8F8"/>
            </a:solidFill>
          </p:spPr>
          <p:txBody>
            <a:bodyPr/>
            <a:lstStyle/>
            <a:p>
              <a:endParaRPr lang="zh-CN" altLang="en-US" sz="1200"/>
            </a:p>
          </p:txBody>
        </p:sp>
      </p:grpSp>
      <p:sp>
        <p:nvSpPr>
          <p:cNvPr id="76" name="TextBox 76"/>
          <p:cNvSpPr txBox="1"/>
          <p:nvPr/>
        </p:nvSpPr>
        <p:spPr>
          <a:xfrm>
            <a:off x="4664361" y="1724261"/>
            <a:ext cx="2154436" cy="246628"/>
          </a:xfrm>
          <a:prstGeom prst="rect">
            <a:avLst/>
          </a:prstGeom>
        </p:spPr>
        <p:txBody>
          <a:bodyPr lIns="0" tIns="0" rIns="0" bIns="0" rtlCol="0" anchor="t">
            <a:spAutoFit/>
          </a:bodyPr>
          <a:lstStyle/>
          <a:p>
            <a:pPr algn="ctr">
              <a:lnSpc>
                <a:spcPts val="3360"/>
              </a:lnSpc>
            </a:pPr>
            <a:r>
              <a:rPr lang="zh-CN" altLang="en-US" sz="2800" dirty="0">
                <a:solidFill>
                  <a:srgbClr val="005BAB"/>
                </a:solidFill>
                <a:ea typeface="字由点字典黑 65J" panose="00020600040101010101" charset="-122"/>
              </a:rPr>
              <a:t>引言</a:t>
            </a:r>
            <a:endParaRPr lang="en-US" sz="2800" dirty="0">
              <a:solidFill>
                <a:srgbClr val="005BAB"/>
              </a:solidFill>
              <a:ea typeface="字由点字典黑 65J" panose="00020600040101010101" charset="-122"/>
            </a:endParaRPr>
          </a:p>
        </p:txBody>
      </p:sp>
      <p:sp>
        <p:nvSpPr>
          <p:cNvPr id="79" name="TextBox 79"/>
          <p:cNvSpPr txBox="1"/>
          <p:nvPr/>
        </p:nvSpPr>
        <p:spPr>
          <a:xfrm>
            <a:off x="8529781" y="1724261"/>
            <a:ext cx="2154436" cy="246628"/>
          </a:xfrm>
          <a:prstGeom prst="rect">
            <a:avLst/>
          </a:prstGeom>
        </p:spPr>
        <p:txBody>
          <a:bodyPr lIns="0" tIns="0" rIns="0" bIns="0" rtlCol="0" anchor="t">
            <a:spAutoFit/>
          </a:bodyPr>
          <a:lstStyle/>
          <a:p>
            <a:pPr algn="ctr">
              <a:lnSpc>
                <a:spcPts val="3360"/>
              </a:lnSpc>
            </a:pPr>
            <a:r>
              <a:rPr lang="zh-CN" altLang="en-US" sz="2800" dirty="0">
                <a:solidFill>
                  <a:srgbClr val="005BAB"/>
                </a:solidFill>
                <a:ea typeface="字由点字典黑 65J" panose="00020600040101010101" charset="-122"/>
              </a:rPr>
              <a:t>系统架构概述</a:t>
            </a:r>
            <a:endParaRPr lang="en-US" sz="2800" dirty="0">
              <a:solidFill>
                <a:srgbClr val="005BAB"/>
              </a:solidFill>
              <a:ea typeface="字由点字典黑 65J" panose="00020600040101010101" charset="-122"/>
            </a:endParaRPr>
          </a:p>
        </p:txBody>
      </p:sp>
      <p:sp>
        <p:nvSpPr>
          <p:cNvPr id="82" name="TextBox 82"/>
          <p:cNvSpPr txBox="1"/>
          <p:nvPr/>
        </p:nvSpPr>
        <p:spPr>
          <a:xfrm>
            <a:off x="4285179" y="2964175"/>
            <a:ext cx="2931215" cy="246628"/>
          </a:xfrm>
          <a:prstGeom prst="rect">
            <a:avLst/>
          </a:prstGeom>
        </p:spPr>
        <p:txBody>
          <a:bodyPr wrap="square" lIns="0" tIns="0" rIns="0" bIns="0" rtlCol="0" anchor="t">
            <a:spAutoFit/>
          </a:bodyPr>
          <a:lstStyle/>
          <a:p>
            <a:pPr algn="ctr">
              <a:lnSpc>
                <a:spcPts val="3360"/>
              </a:lnSpc>
            </a:pPr>
            <a:r>
              <a:rPr lang="zh-CN" altLang="en-US" sz="2800" dirty="0">
                <a:solidFill>
                  <a:srgbClr val="005BAB"/>
                </a:solidFill>
                <a:ea typeface="字由点字典黑 65J" panose="00020600040101010101" charset="-122"/>
              </a:rPr>
              <a:t>数据采集</a:t>
            </a:r>
            <a:endParaRPr lang="en-US" sz="2800" dirty="0">
              <a:solidFill>
                <a:srgbClr val="005BAB"/>
              </a:solidFill>
              <a:ea typeface="字由点字典黑 65J" panose="00020600040101010101" charset="-122"/>
            </a:endParaRPr>
          </a:p>
        </p:txBody>
      </p:sp>
      <p:sp>
        <p:nvSpPr>
          <p:cNvPr id="85" name="TextBox 85"/>
          <p:cNvSpPr txBox="1"/>
          <p:nvPr/>
        </p:nvSpPr>
        <p:spPr>
          <a:xfrm>
            <a:off x="8529781" y="2966321"/>
            <a:ext cx="2154436" cy="246628"/>
          </a:xfrm>
          <a:prstGeom prst="rect">
            <a:avLst/>
          </a:prstGeom>
        </p:spPr>
        <p:txBody>
          <a:bodyPr lIns="0" tIns="0" rIns="0" bIns="0" rtlCol="0" anchor="t">
            <a:spAutoFit/>
          </a:bodyPr>
          <a:lstStyle/>
          <a:p>
            <a:pPr algn="ctr">
              <a:lnSpc>
                <a:spcPts val="3360"/>
              </a:lnSpc>
            </a:pPr>
            <a:r>
              <a:rPr lang="zh-CN" altLang="en-US" sz="2800" dirty="0">
                <a:solidFill>
                  <a:srgbClr val="005BAB"/>
                </a:solidFill>
                <a:ea typeface="字由点字典黑 65J" panose="00020600040101010101" charset="-122"/>
              </a:rPr>
              <a:t>数据处理</a:t>
            </a:r>
            <a:endParaRPr lang="en-US" sz="2800" dirty="0">
              <a:solidFill>
                <a:srgbClr val="005BAB"/>
              </a:solidFill>
              <a:ea typeface="字由点字典黑 65J" panose="00020600040101010101" charset="-122"/>
            </a:endParaRPr>
          </a:p>
        </p:txBody>
      </p:sp>
      <p:grpSp>
        <p:nvGrpSpPr>
          <p:cNvPr id="7" name="Group 12">
            <a:extLst>
              <a:ext uri="{FF2B5EF4-FFF2-40B4-BE49-F238E27FC236}">
                <a16:creationId xmlns:a16="http://schemas.microsoft.com/office/drawing/2014/main" id="{724A3085-2D60-019C-921E-027D8CC95FB3}"/>
              </a:ext>
            </a:extLst>
          </p:cNvPr>
          <p:cNvGrpSpPr/>
          <p:nvPr/>
        </p:nvGrpSpPr>
        <p:grpSpPr>
          <a:xfrm>
            <a:off x="4202916" y="3878759"/>
            <a:ext cx="1784663" cy="989940"/>
            <a:chOff x="0" y="0"/>
            <a:chExt cx="3569326" cy="3370026"/>
          </a:xfrm>
          <a:solidFill>
            <a:srgbClr val="005BAB"/>
          </a:solidFill>
        </p:grpSpPr>
        <p:sp>
          <p:nvSpPr>
            <p:cNvPr id="113" name="Freeform 13">
              <a:extLst>
                <a:ext uri="{FF2B5EF4-FFF2-40B4-BE49-F238E27FC236}">
                  <a16:creationId xmlns:a16="http://schemas.microsoft.com/office/drawing/2014/main" id="{D95D3247-7AFB-6536-E28C-A92D25DC6A9A}"/>
                </a:ext>
              </a:extLst>
            </p:cNvPr>
            <p:cNvSpPr/>
            <p:nvPr/>
          </p:nvSpPr>
          <p:spPr>
            <a:xfrm>
              <a:off x="0" y="0"/>
              <a:ext cx="3569462" cy="3370072"/>
            </a:xfrm>
            <a:prstGeom prst="roundRect">
              <a:avLst/>
            </a:prstGeom>
            <a:grpFill/>
          </p:spPr>
          <p:txBody>
            <a:bodyPr/>
            <a:lstStyle/>
            <a:p>
              <a:endParaRPr lang="zh-CN" altLang="en-US" sz="1200"/>
            </a:p>
          </p:txBody>
        </p:sp>
      </p:grpSp>
      <p:grpSp>
        <p:nvGrpSpPr>
          <p:cNvPr id="8" name="Group 14">
            <a:extLst>
              <a:ext uri="{FF2B5EF4-FFF2-40B4-BE49-F238E27FC236}">
                <a16:creationId xmlns:a16="http://schemas.microsoft.com/office/drawing/2014/main" id="{7FE83F8D-1605-C671-067F-A236B7F3918D}"/>
              </a:ext>
            </a:extLst>
          </p:cNvPr>
          <p:cNvGrpSpPr/>
          <p:nvPr/>
        </p:nvGrpSpPr>
        <p:grpSpPr>
          <a:xfrm>
            <a:off x="4388879" y="4034309"/>
            <a:ext cx="3032008" cy="678838"/>
            <a:chOff x="0" y="0"/>
            <a:chExt cx="6064016" cy="2310950"/>
          </a:xfrm>
        </p:grpSpPr>
        <p:sp>
          <p:nvSpPr>
            <p:cNvPr id="112" name="Freeform 15">
              <a:extLst>
                <a:ext uri="{FF2B5EF4-FFF2-40B4-BE49-F238E27FC236}">
                  <a16:creationId xmlns:a16="http://schemas.microsoft.com/office/drawing/2014/main" id="{5914B8C1-27E3-03E4-2FFF-0595C4711A2C}"/>
                </a:ext>
              </a:extLst>
            </p:cNvPr>
            <p:cNvSpPr/>
            <p:nvPr/>
          </p:nvSpPr>
          <p:spPr>
            <a:xfrm>
              <a:off x="0" y="0"/>
              <a:ext cx="6063996" cy="2311019"/>
            </a:xfrm>
            <a:prstGeom prst="roundRect">
              <a:avLst/>
            </a:prstGeom>
            <a:solidFill>
              <a:srgbClr val="F8F8F8"/>
            </a:solidFill>
          </p:spPr>
          <p:txBody>
            <a:bodyPr/>
            <a:lstStyle/>
            <a:p>
              <a:endParaRPr lang="zh-CN" altLang="en-US" sz="1200"/>
            </a:p>
          </p:txBody>
        </p:sp>
      </p:grpSp>
      <p:grpSp>
        <p:nvGrpSpPr>
          <p:cNvPr id="77" name="Group 18">
            <a:extLst>
              <a:ext uri="{FF2B5EF4-FFF2-40B4-BE49-F238E27FC236}">
                <a16:creationId xmlns:a16="http://schemas.microsoft.com/office/drawing/2014/main" id="{F8FE2904-19F0-337B-D735-3005354E791B}"/>
              </a:ext>
            </a:extLst>
          </p:cNvPr>
          <p:cNvGrpSpPr/>
          <p:nvPr/>
        </p:nvGrpSpPr>
        <p:grpSpPr>
          <a:xfrm>
            <a:off x="8065324" y="3878759"/>
            <a:ext cx="1784663" cy="989940"/>
            <a:chOff x="0" y="0"/>
            <a:chExt cx="3569326" cy="3370026"/>
          </a:xfrm>
          <a:solidFill>
            <a:srgbClr val="005BAB"/>
          </a:solidFill>
        </p:grpSpPr>
        <p:sp>
          <p:nvSpPr>
            <p:cNvPr id="110" name="Freeform 19">
              <a:extLst>
                <a:ext uri="{FF2B5EF4-FFF2-40B4-BE49-F238E27FC236}">
                  <a16:creationId xmlns:a16="http://schemas.microsoft.com/office/drawing/2014/main" id="{2AEFCD92-870E-75B6-DD76-4CF8D0994742}"/>
                </a:ext>
              </a:extLst>
            </p:cNvPr>
            <p:cNvSpPr/>
            <p:nvPr/>
          </p:nvSpPr>
          <p:spPr>
            <a:xfrm>
              <a:off x="0" y="0"/>
              <a:ext cx="3569462" cy="3370072"/>
            </a:xfrm>
            <a:prstGeom prst="roundRect">
              <a:avLst/>
            </a:prstGeom>
            <a:grpFill/>
          </p:spPr>
          <p:txBody>
            <a:bodyPr/>
            <a:lstStyle/>
            <a:p>
              <a:endParaRPr lang="zh-CN" altLang="en-US" sz="1200"/>
            </a:p>
          </p:txBody>
        </p:sp>
      </p:grpSp>
      <p:grpSp>
        <p:nvGrpSpPr>
          <p:cNvPr id="80" name="Group 20">
            <a:extLst>
              <a:ext uri="{FF2B5EF4-FFF2-40B4-BE49-F238E27FC236}">
                <a16:creationId xmlns:a16="http://schemas.microsoft.com/office/drawing/2014/main" id="{A21C992E-F0BB-D5CC-4DF5-17AD4DC87B2B}"/>
              </a:ext>
            </a:extLst>
          </p:cNvPr>
          <p:cNvGrpSpPr/>
          <p:nvPr/>
        </p:nvGrpSpPr>
        <p:grpSpPr>
          <a:xfrm>
            <a:off x="8229809" y="4034309"/>
            <a:ext cx="3032008" cy="678838"/>
            <a:chOff x="0" y="0"/>
            <a:chExt cx="6064016" cy="2310950"/>
          </a:xfrm>
        </p:grpSpPr>
        <p:sp>
          <p:nvSpPr>
            <p:cNvPr id="109" name="Freeform 21">
              <a:extLst>
                <a:ext uri="{FF2B5EF4-FFF2-40B4-BE49-F238E27FC236}">
                  <a16:creationId xmlns:a16="http://schemas.microsoft.com/office/drawing/2014/main" id="{852E297A-6EB4-3F5D-A606-26A58B5ED385}"/>
                </a:ext>
              </a:extLst>
            </p:cNvPr>
            <p:cNvSpPr/>
            <p:nvPr/>
          </p:nvSpPr>
          <p:spPr>
            <a:xfrm>
              <a:off x="0" y="0"/>
              <a:ext cx="6063996" cy="2311019"/>
            </a:xfrm>
            <a:prstGeom prst="roundRect">
              <a:avLst/>
            </a:prstGeom>
            <a:solidFill>
              <a:srgbClr val="F8F8F8"/>
            </a:solidFill>
          </p:spPr>
          <p:txBody>
            <a:bodyPr/>
            <a:lstStyle/>
            <a:p>
              <a:endParaRPr lang="zh-CN" altLang="en-US" sz="1200"/>
            </a:p>
          </p:txBody>
        </p:sp>
      </p:grpSp>
      <p:grpSp>
        <p:nvGrpSpPr>
          <p:cNvPr id="86" name="Group 24">
            <a:extLst>
              <a:ext uri="{FF2B5EF4-FFF2-40B4-BE49-F238E27FC236}">
                <a16:creationId xmlns:a16="http://schemas.microsoft.com/office/drawing/2014/main" id="{781470AB-66E2-38D6-E678-1B4023FBFC29}"/>
              </a:ext>
            </a:extLst>
          </p:cNvPr>
          <p:cNvGrpSpPr/>
          <p:nvPr/>
        </p:nvGrpSpPr>
        <p:grpSpPr>
          <a:xfrm>
            <a:off x="4202916" y="5120819"/>
            <a:ext cx="1784663" cy="989940"/>
            <a:chOff x="0" y="0"/>
            <a:chExt cx="3569326" cy="3370026"/>
          </a:xfrm>
          <a:solidFill>
            <a:srgbClr val="005BAB"/>
          </a:solidFill>
        </p:grpSpPr>
        <p:sp>
          <p:nvSpPr>
            <p:cNvPr id="107" name="Freeform 25">
              <a:extLst>
                <a:ext uri="{FF2B5EF4-FFF2-40B4-BE49-F238E27FC236}">
                  <a16:creationId xmlns:a16="http://schemas.microsoft.com/office/drawing/2014/main" id="{68123512-A619-E799-887D-9303830E116A}"/>
                </a:ext>
              </a:extLst>
            </p:cNvPr>
            <p:cNvSpPr/>
            <p:nvPr/>
          </p:nvSpPr>
          <p:spPr>
            <a:xfrm>
              <a:off x="0" y="0"/>
              <a:ext cx="3569462" cy="3370072"/>
            </a:xfrm>
            <a:prstGeom prst="roundRect">
              <a:avLst/>
            </a:prstGeom>
            <a:grpFill/>
          </p:spPr>
          <p:txBody>
            <a:bodyPr/>
            <a:lstStyle/>
            <a:p>
              <a:endParaRPr lang="zh-CN" altLang="en-US" sz="1200"/>
            </a:p>
          </p:txBody>
        </p:sp>
      </p:grpSp>
      <p:grpSp>
        <p:nvGrpSpPr>
          <p:cNvPr id="88" name="Group 26">
            <a:extLst>
              <a:ext uri="{FF2B5EF4-FFF2-40B4-BE49-F238E27FC236}">
                <a16:creationId xmlns:a16="http://schemas.microsoft.com/office/drawing/2014/main" id="{E57A0033-1691-6576-FAC1-66D8E94167F8}"/>
              </a:ext>
            </a:extLst>
          </p:cNvPr>
          <p:cNvGrpSpPr/>
          <p:nvPr/>
        </p:nvGrpSpPr>
        <p:grpSpPr>
          <a:xfrm>
            <a:off x="4367401" y="5276369"/>
            <a:ext cx="3032008" cy="678838"/>
            <a:chOff x="0" y="0"/>
            <a:chExt cx="6064016" cy="2310950"/>
          </a:xfrm>
        </p:grpSpPr>
        <p:sp>
          <p:nvSpPr>
            <p:cNvPr id="106" name="Freeform 27">
              <a:extLst>
                <a:ext uri="{FF2B5EF4-FFF2-40B4-BE49-F238E27FC236}">
                  <a16:creationId xmlns:a16="http://schemas.microsoft.com/office/drawing/2014/main" id="{EF942EA9-F38B-D76F-4760-3650E49D524E}"/>
                </a:ext>
              </a:extLst>
            </p:cNvPr>
            <p:cNvSpPr/>
            <p:nvPr/>
          </p:nvSpPr>
          <p:spPr>
            <a:xfrm>
              <a:off x="0" y="0"/>
              <a:ext cx="6063996" cy="2311019"/>
            </a:xfrm>
            <a:prstGeom prst="roundRect">
              <a:avLst/>
            </a:prstGeom>
            <a:solidFill>
              <a:srgbClr val="F8F8F8"/>
            </a:solidFill>
          </p:spPr>
          <p:txBody>
            <a:bodyPr/>
            <a:lstStyle/>
            <a:p>
              <a:endParaRPr lang="zh-CN" altLang="en-US" sz="1200"/>
            </a:p>
          </p:txBody>
        </p:sp>
      </p:grpSp>
      <p:grpSp>
        <p:nvGrpSpPr>
          <p:cNvPr id="90" name="Group 30">
            <a:extLst>
              <a:ext uri="{FF2B5EF4-FFF2-40B4-BE49-F238E27FC236}">
                <a16:creationId xmlns:a16="http://schemas.microsoft.com/office/drawing/2014/main" id="{633C4132-76A3-2718-9048-AE67E7303C65}"/>
              </a:ext>
            </a:extLst>
          </p:cNvPr>
          <p:cNvGrpSpPr/>
          <p:nvPr/>
        </p:nvGrpSpPr>
        <p:grpSpPr>
          <a:xfrm>
            <a:off x="8065324" y="5120819"/>
            <a:ext cx="1784663" cy="989940"/>
            <a:chOff x="0" y="0"/>
            <a:chExt cx="3569326" cy="3370026"/>
          </a:xfrm>
          <a:solidFill>
            <a:srgbClr val="005BAB"/>
          </a:solidFill>
        </p:grpSpPr>
        <p:sp>
          <p:nvSpPr>
            <p:cNvPr id="104" name="Freeform 31">
              <a:extLst>
                <a:ext uri="{FF2B5EF4-FFF2-40B4-BE49-F238E27FC236}">
                  <a16:creationId xmlns:a16="http://schemas.microsoft.com/office/drawing/2014/main" id="{8C13D61D-D719-C657-167E-2DEA3EE7E230}"/>
                </a:ext>
              </a:extLst>
            </p:cNvPr>
            <p:cNvSpPr/>
            <p:nvPr/>
          </p:nvSpPr>
          <p:spPr>
            <a:xfrm>
              <a:off x="0" y="0"/>
              <a:ext cx="3569462" cy="3370072"/>
            </a:xfrm>
            <a:prstGeom prst="roundRect">
              <a:avLst/>
            </a:prstGeom>
            <a:grpFill/>
          </p:spPr>
          <p:txBody>
            <a:bodyPr/>
            <a:lstStyle/>
            <a:p>
              <a:endParaRPr lang="zh-CN" altLang="en-US" sz="1200"/>
            </a:p>
          </p:txBody>
        </p:sp>
      </p:grpSp>
      <p:grpSp>
        <p:nvGrpSpPr>
          <p:cNvPr id="92" name="Group 32">
            <a:extLst>
              <a:ext uri="{FF2B5EF4-FFF2-40B4-BE49-F238E27FC236}">
                <a16:creationId xmlns:a16="http://schemas.microsoft.com/office/drawing/2014/main" id="{34FD68B5-7BA1-FA74-4B90-F6999549B819}"/>
              </a:ext>
            </a:extLst>
          </p:cNvPr>
          <p:cNvGrpSpPr/>
          <p:nvPr/>
        </p:nvGrpSpPr>
        <p:grpSpPr>
          <a:xfrm>
            <a:off x="8229809" y="5276369"/>
            <a:ext cx="3032008" cy="678838"/>
            <a:chOff x="0" y="0"/>
            <a:chExt cx="6064016" cy="2310950"/>
          </a:xfrm>
        </p:grpSpPr>
        <p:sp>
          <p:nvSpPr>
            <p:cNvPr id="103" name="Freeform 33">
              <a:extLst>
                <a:ext uri="{FF2B5EF4-FFF2-40B4-BE49-F238E27FC236}">
                  <a16:creationId xmlns:a16="http://schemas.microsoft.com/office/drawing/2014/main" id="{B74901FE-61B2-775F-5DE8-1DFB783A3494}"/>
                </a:ext>
              </a:extLst>
            </p:cNvPr>
            <p:cNvSpPr/>
            <p:nvPr/>
          </p:nvSpPr>
          <p:spPr>
            <a:xfrm>
              <a:off x="0" y="0"/>
              <a:ext cx="6063996" cy="2311019"/>
            </a:xfrm>
            <a:prstGeom prst="roundRect">
              <a:avLst/>
            </a:prstGeom>
            <a:solidFill>
              <a:srgbClr val="F8F8F8"/>
            </a:solidFill>
          </p:spPr>
          <p:txBody>
            <a:bodyPr/>
            <a:lstStyle/>
            <a:p>
              <a:endParaRPr lang="zh-CN" altLang="en-US" sz="1200"/>
            </a:p>
          </p:txBody>
        </p:sp>
      </p:grpSp>
      <p:sp>
        <p:nvSpPr>
          <p:cNvPr id="95" name="TextBox 76">
            <a:extLst>
              <a:ext uri="{FF2B5EF4-FFF2-40B4-BE49-F238E27FC236}">
                <a16:creationId xmlns:a16="http://schemas.microsoft.com/office/drawing/2014/main" id="{1C4B91AA-BD36-0881-D325-6F9110BD460D}"/>
              </a:ext>
            </a:extLst>
          </p:cNvPr>
          <p:cNvSpPr txBox="1"/>
          <p:nvPr/>
        </p:nvSpPr>
        <p:spPr>
          <a:xfrm>
            <a:off x="4688851" y="4208201"/>
            <a:ext cx="2154436" cy="246628"/>
          </a:xfrm>
          <a:prstGeom prst="rect">
            <a:avLst/>
          </a:prstGeom>
        </p:spPr>
        <p:txBody>
          <a:bodyPr lIns="0" tIns="0" rIns="0" bIns="0" rtlCol="0" anchor="t">
            <a:spAutoFit/>
          </a:bodyPr>
          <a:lstStyle/>
          <a:p>
            <a:pPr algn="ctr">
              <a:lnSpc>
                <a:spcPts val="3360"/>
              </a:lnSpc>
            </a:pPr>
            <a:r>
              <a:rPr lang="zh-CN" altLang="en-US" sz="2800" dirty="0">
                <a:solidFill>
                  <a:srgbClr val="005BAB"/>
                </a:solidFill>
                <a:ea typeface="字由点字典黑 65J" panose="00020600040101010101" charset="-122"/>
              </a:rPr>
              <a:t>数据分析</a:t>
            </a:r>
            <a:endParaRPr lang="en-US" sz="2800" dirty="0">
              <a:solidFill>
                <a:srgbClr val="005BAB"/>
              </a:solidFill>
              <a:ea typeface="字由点字典黑 65J" panose="00020600040101010101" charset="-122"/>
            </a:endParaRPr>
          </a:p>
        </p:txBody>
      </p:sp>
      <p:sp>
        <p:nvSpPr>
          <p:cNvPr id="97" name="TextBox 79">
            <a:extLst>
              <a:ext uri="{FF2B5EF4-FFF2-40B4-BE49-F238E27FC236}">
                <a16:creationId xmlns:a16="http://schemas.microsoft.com/office/drawing/2014/main" id="{7375F2CD-1B76-2DE3-6FB9-B70E573F9162}"/>
              </a:ext>
            </a:extLst>
          </p:cNvPr>
          <p:cNvSpPr txBox="1"/>
          <p:nvPr/>
        </p:nvSpPr>
        <p:spPr>
          <a:xfrm>
            <a:off x="8529781" y="4208201"/>
            <a:ext cx="2154436" cy="246628"/>
          </a:xfrm>
          <a:prstGeom prst="rect">
            <a:avLst/>
          </a:prstGeom>
        </p:spPr>
        <p:txBody>
          <a:bodyPr lIns="0" tIns="0" rIns="0" bIns="0" rtlCol="0" anchor="t">
            <a:spAutoFit/>
          </a:bodyPr>
          <a:lstStyle/>
          <a:p>
            <a:pPr algn="ctr">
              <a:lnSpc>
                <a:spcPts val="3360"/>
              </a:lnSpc>
            </a:pPr>
            <a:r>
              <a:rPr lang="zh-CN" altLang="en-US" sz="2800" dirty="0">
                <a:solidFill>
                  <a:srgbClr val="005BAB"/>
                </a:solidFill>
                <a:ea typeface="字由点字典黑 65J" panose="00020600040101010101" charset="-122"/>
              </a:rPr>
              <a:t>结果展示</a:t>
            </a:r>
            <a:endParaRPr lang="en-US" sz="2800" dirty="0">
              <a:solidFill>
                <a:srgbClr val="005BAB"/>
              </a:solidFill>
              <a:ea typeface="字由点字典黑 65J" panose="00020600040101010101" charset="-122"/>
            </a:endParaRPr>
          </a:p>
        </p:txBody>
      </p:sp>
      <p:sp>
        <p:nvSpPr>
          <p:cNvPr id="99" name="TextBox 82">
            <a:extLst>
              <a:ext uri="{FF2B5EF4-FFF2-40B4-BE49-F238E27FC236}">
                <a16:creationId xmlns:a16="http://schemas.microsoft.com/office/drawing/2014/main" id="{18102D11-98C0-D464-71CD-B4A244FF314D}"/>
              </a:ext>
            </a:extLst>
          </p:cNvPr>
          <p:cNvSpPr txBox="1"/>
          <p:nvPr/>
        </p:nvSpPr>
        <p:spPr>
          <a:xfrm>
            <a:off x="4667373" y="5450261"/>
            <a:ext cx="2154436" cy="246628"/>
          </a:xfrm>
          <a:prstGeom prst="rect">
            <a:avLst/>
          </a:prstGeom>
        </p:spPr>
        <p:txBody>
          <a:bodyPr lIns="0" tIns="0" rIns="0" bIns="0" rtlCol="0" anchor="t">
            <a:spAutoFit/>
          </a:bodyPr>
          <a:lstStyle/>
          <a:p>
            <a:pPr algn="ctr">
              <a:lnSpc>
                <a:spcPts val="3360"/>
              </a:lnSpc>
            </a:pPr>
            <a:r>
              <a:rPr lang="zh-CN" altLang="en-US" sz="2800" dirty="0">
                <a:solidFill>
                  <a:srgbClr val="005BAB"/>
                </a:solidFill>
                <a:ea typeface="字由点字典黑 65J" panose="00020600040101010101" charset="-122"/>
              </a:rPr>
              <a:t>实例应用</a:t>
            </a:r>
            <a:endParaRPr lang="en-US" sz="2800" dirty="0">
              <a:solidFill>
                <a:srgbClr val="005BAB"/>
              </a:solidFill>
              <a:ea typeface="字由点字典黑 65J" panose="00020600040101010101" charset="-122"/>
            </a:endParaRPr>
          </a:p>
        </p:txBody>
      </p:sp>
      <p:sp>
        <p:nvSpPr>
          <p:cNvPr id="101" name="TextBox 85">
            <a:extLst>
              <a:ext uri="{FF2B5EF4-FFF2-40B4-BE49-F238E27FC236}">
                <a16:creationId xmlns:a16="http://schemas.microsoft.com/office/drawing/2014/main" id="{252C0F14-5098-6769-4650-A87397657E23}"/>
              </a:ext>
            </a:extLst>
          </p:cNvPr>
          <p:cNvSpPr txBox="1"/>
          <p:nvPr/>
        </p:nvSpPr>
        <p:spPr>
          <a:xfrm>
            <a:off x="8529781" y="5450261"/>
            <a:ext cx="2154436" cy="246628"/>
          </a:xfrm>
          <a:prstGeom prst="rect">
            <a:avLst/>
          </a:prstGeom>
        </p:spPr>
        <p:txBody>
          <a:bodyPr lIns="0" tIns="0" rIns="0" bIns="0" rtlCol="0" anchor="t">
            <a:spAutoFit/>
          </a:bodyPr>
          <a:lstStyle/>
          <a:p>
            <a:pPr algn="ctr">
              <a:lnSpc>
                <a:spcPts val="3360"/>
              </a:lnSpc>
            </a:pPr>
            <a:r>
              <a:rPr lang="zh-CN" altLang="en-US" sz="2800" dirty="0">
                <a:solidFill>
                  <a:srgbClr val="005BAB"/>
                </a:solidFill>
                <a:ea typeface="字由点字典黑 65J" panose="00020600040101010101" charset="-122"/>
              </a:rPr>
              <a:t>总结与展望</a:t>
            </a:r>
            <a:endParaRPr lang="en-US" sz="2800" dirty="0">
              <a:solidFill>
                <a:srgbClr val="005BAB"/>
              </a:solidFill>
              <a:ea typeface="字由点字典黑 65J" panose="00020600040101010101" charset="-122"/>
            </a:endParaRPr>
          </a:p>
        </p:txBody>
      </p:sp>
      <p:grpSp>
        <p:nvGrpSpPr>
          <p:cNvPr id="16" name="Group 16"/>
          <p:cNvGrpSpPr/>
          <p:nvPr/>
        </p:nvGrpSpPr>
        <p:grpSpPr>
          <a:xfrm rot="2627273">
            <a:off x="7077854" y="1699197"/>
            <a:ext cx="633095" cy="468000"/>
            <a:chOff x="31899" y="-53682"/>
            <a:chExt cx="1266190" cy="1593200"/>
          </a:xfrm>
          <a:solidFill>
            <a:srgbClr val="005BAB"/>
          </a:solidFill>
        </p:grpSpPr>
        <p:sp>
          <p:nvSpPr>
            <p:cNvPr id="17" name="Freeform 17"/>
            <p:cNvSpPr/>
            <p:nvPr/>
          </p:nvSpPr>
          <p:spPr>
            <a:xfrm>
              <a:off x="31899" y="-53682"/>
              <a:ext cx="1266190" cy="1593200"/>
            </a:xfrm>
            <a:custGeom>
              <a:avLst/>
              <a:gdLst/>
              <a:ahLst/>
              <a:cxnLst/>
              <a:rect l="l" t="t" r="r" b="b"/>
              <a:pathLst>
                <a:path w="1266190" h="1266317">
                  <a:moveTo>
                    <a:pt x="0" y="211074"/>
                  </a:moveTo>
                  <a:cubicBezTo>
                    <a:pt x="0" y="94488"/>
                    <a:pt x="94488" y="0"/>
                    <a:pt x="211074" y="0"/>
                  </a:cubicBezTo>
                  <a:lnTo>
                    <a:pt x="1055243" y="0"/>
                  </a:lnTo>
                  <a:cubicBezTo>
                    <a:pt x="1171702" y="0"/>
                    <a:pt x="1266190" y="94488"/>
                    <a:pt x="1266190" y="211074"/>
                  </a:cubicBezTo>
                  <a:lnTo>
                    <a:pt x="1266190" y="1055243"/>
                  </a:lnTo>
                  <a:cubicBezTo>
                    <a:pt x="1266190" y="1171829"/>
                    <a:pt x="1171702" y="1266317"/>
                    <a:pt x="1055116" y="1266317"/>
                  </a:cubicBezTo>
                  <a:lnTo>
                    <a:pt x="211074" y="1266317"/>
                  </a:lnTo>
                  <a:cubicBezTo>
                    <a:pt x="94488" y="1266190"/>
                    <a:pt x="0" y="1171702"/>
                    <a:pt x="0" y="1055243"/>
                  </a:cubicBezTo>
                  <a:close/>
                </a:path>
              </a:pathLst>
            </a:custGeom>
            <a:grpFill/>
          </p:spPr>
          <p:txBody>
            <a:bodyPr/>
            <a:lstStyle/>
            <a:p>
              <a:endParaRPr lang="zh-CN" altLang="en-US" sz="1200"/>
            </a:p>
          </p:txBody>
        </p:sp>
      </p:grpSp>
      <p:grpSp>
        <p:nvGrpSpPr>
          <p:cNvPr id="22" name="Group 22"/>
          <p:cNvGrpSpPr/>
          <p:nvPr/>
        </p:nvGrpSpPr>
        <p:grpSpPr>
          <a:xfrm rot="2627273">
            <a:off x="10876424" y="1699197"/>
            <a:ext cx="633095" cy="468000"/>
            <a:chOff x="8666" y="-6847"/>
            <a:chExt cx="1266190" cy="1593200"/>
          </a:xfrm>
          <a:solidFill>
            <a:srgbClr val="005BAB"/>
          </a:solidFill>
        </p:grpSpPr>
        <p:sp>
          <p:nvSpPr>
            <p:cNvPr id="23" name="Freeform 23"/>
            <p:cNvSpPr/>
            <p:nvPr/>
          </p:nvSpPr>
          <p:spPr>
            <a:xfrm>
              <a:off x="8666" y="-6847"/>
              <a:ext cx="1266190" cy="1593200"/>
            </a:xfrm>
            <a:custGeom>
              <a:avLst/>
              <a:gdLst/>
              <a:ahLst/>
              <a:cxnLst/>
              <a:rect l="l" t="t" r="r" b="b"/>
              <a:pathLst>
                <a:path w="1266190" h="1266317">
                  <a:moveTo>
                    <a:pt x="0" y="211074"/>
                  </a:moveTo>
                  <a:cubicBezTo>
                    <a:pt x="0" y="94488"/>
                    <a:pt x="94488" y="0"/>
                    <a:pt x="211074" y="0"/>
                  </a:cubicBezTo>
                  <a:lnTo>
                    <a:pt x="1055243" y="0"/>
                  </a:lnTo>
                  <a:cubicBezTo>
                    <a:pt x="1171702" y="0"/>
                    <a:pt x="1266190" y="94488"/>
                    <a:pt x="1266190" y="211074"/>
                  </a:cubicBezTo>
                  <a:lnTo>
                    <a:pt x="1266190" y="1055243"/>
                  </a:lnTo>
                  <a:cubicBezTo>
                    <a:pt x="1266190" y="1171829"/>
                    <a:pt x="1171702" y="1266317"/>
                    <a:pt x="1055116" y="1266317"/>
                  </a:cubicBezTo>
                  <a:lnTo>
                    <a:pt x="211074" y="1266317"/>
                  </a:lnTo>
                  <a:cubicBezTo>
                    <a:pt x="94488" y="1266190"/>
                    <a:pt x="0" y="1171702"/>
                    <a:pt x="0" y="1055243"/>
                  </a:cubicBezTo>
                  <a:close/>
                </a:path>
              </a:pathLst>
            </a:custGeom>
            <a:grpFill/>
          </p:spPr>
          <p:txBody>
            <a:bodyPr/>
            <a:lstStyle/>
            <a:p>
              <a:endParaRPr lang="zh-CN" altLang="en-US" sz="1200"/>
            </a:p>
          </p:txBody>
        </p:sp>
      </p:grpSp>
      <p:grpSp>
        <p:nvGrpSpPr>
          <p:cNvPr id="28" name="Group 28"/>
          <p:cNvGrpSpPr/>
          <p:nvPr/>
        </p:nvGrpSpPr>
        <p:grpSpPr>
          <a:xfrm rot="2627273">
            <a:off x="10876424" y="2941747"/>
            <a:ext cx="633095" cy="468000"/>
            <a:chOff x="-3" y="-2"/>
            <a:chExt cx="1266190" cy="1593200"/>
          </a:xfrm>
          <a:solidFill>
            <a:srgbClr val="005BAB"/>
          </a:solidFill>
        </p:grpSpPr>
        <p:sp>
          <p:nvSpPr>
            <p:cNvPr id="29" name="Freeform 29"/>
            <p:cNvSpPr/>
            <p:nvPr/>
          </p:nvSpPr>
          <p:spPr>
            <a:xfrm>
              <a:off x="-3" y="-2"/>
              <a:ext cx="1266190" cy="1593200"/>
            </a:xfrm>
            <a:custGeom>
              <a:avLst/>
              <a:gdLst/>
              <a:ahLst/>
              <a:cxnLst/>
              <a:rect l="l" t="t" r="r" b="b"/>
              <a:pathLst>
                <a:path w="1266190" h="1266317">
                  <a:moveTo>
                    <a:pt x="0" y="211074"/>
                  </a:moveTo>
                  <a:cubicBezTo>
                    <a:pt x="0" y="94488"/>
                    <a:pt x="94488" y="0"/>
                    <a:pt x="211074" y="0"/>
                  </a:cubicBezTo>
                  <a:lnTo>
                    <a:pt x="1055243" y="0"/>
                  </a:lnTo>
                  <a:cubicBezTo>
                    <a:pt x="1171702" y="0"/>
                    <a:pt x="1266190" y="94488"/>
                    <a:pt x="1266190" y="211074"/>
                  </a:cubicBezTo>
                  <a:lnTo>
                    <a:pt x="1266190" y="1055243"/>
                  </a:lnTo>
                  <a:cubicBezTo>
                    <a:pt x="1266190" y="1171829"/>
                    <a:pt x="1171702" y="1266317"/>
                    <a:pt x="1055116" y="1266317"/>
                  </a:cubicBezTo>
                  <a:lnTo>
                    <a:pt x="211074" y="1266317"/>
                  </a:lnTo>
                  <a:cubicBezTo>
                    <a:pt x="94488" y="1266190"/>
                    <a:pt x="0" y="1171702"/>
                    <a:pt x="0" y="1055243"/>
                  </a:cubicBezTo>
                  <a:close/>
                </a:path>
              </a:pathLst>
            </a:custGeom>
            <a:grpFill/>
          </p:spPr>
          <p:txBody>
            <a:bodyPr/>
            <a:lstStyle/>
            <a:p>
              <a:endParaRPr lang="zh-CN" altLang="en-US" sz="1200"/>
            </a:p>
          </p:txBody>
        </p:sp>
      </p:grpSp>
      <p:grpSp>
        <p:nvGrpSpPr>
          <p:cNvPr id="34" name="Group 34"/>
          <p:cNvGrpSpPr/>
          <p:nvPr/>
        </p:nvGrpSpPr>
        <p:grpSpPr>
          <a:xfrm rot="2627273">
            <a:off x="7077854" y="2941747"/>
            <a:ext cx="633095" cy="468000"/>
            <a:chOff x="-4" y="3"/>
            <a:chExt cx="1266190" cy="1593200"/>
          </a:xfrm>
          <a:solidFill>
            <a:srgbClr val="005BAB"/>
          </a:solidFill>
        </p:grpSpPr>
        <p:sp>
          <p:nvSpPr>
            <p:cNvPr id="35" name="Freeform 35"/>
            <p:cNvSpPr/>
            <p:nvPr/>
          </p:nvSpPr>
          <p:spPr>
            <a:xfrm>
              <a:off x="-4" y="3"/>
              <a:ext cx="1266190" cy="1593200"/>
            </a:xfrm>
            <a:custGeom>
              <a:avLst/>
              <a:gdLst/>
              <a:ahLst/>
              <a:cxnLst/>
              <a:rect l="l" t="t" r="r" b="b"/>
              <a:pathLst>
                <a:path w="1266190" h="1266317">
                  <a:moveTo>
                    <a:pt x="0" y="211074"/>
                  </a:moveTo>
                  <a:cubicBezTo>
                    <a:pt x="0" y="94488"/>
                    <a:pt x="94488" y="0"/>
                    <a:pt x="211074" y="0"/>
                  </a:cubicBezTo>
                  <a:lnTo>
                    <a:pt x="1055243" y="0"/>
                  </a:lnTo>
                  <a:cubicBezTo>
                    <a:pt x="1171702" y="0"/>
                    <a:pt x="1266190" y="94488"/>
                    <a:pt x="1266190" y="211074"/>
                  </a:cubicBezTo>
                  <a:lnTo>
                    <a:pt x="1266190" y="1055243"/>
                  </a:lnTo>
                  <a:cubicBezTo>
                    <a:pt x="1266190" y="1171829"/>
                    <a:pt x="1171702" y="1266317"/>
                    <a:pt x="1055116" y="1266317"/>
                  </a:cubicBezTo>
                  <a:lnTo>
                    <a:pt x="211074" y="1266317"/>
                  </a:lnTo>
                  <a:cubicBezTo>
                    <a:pt x="94488" y="1266190"/>
                    <a:pt x="0" y="1171702"/>
                    <a:pt x="0" y="1055243"/>
                  </a:cubicBezTo>
                  <a:close/>
                </a:path>
              </a:pathLst>
            </a:custGeom>
            <a:grpFill/>
          </p:spPr>
          <p:txBody>
            <a:bodyPr/>
            <a:lstStyle/>
            <a:p>
              <a:endParaRPr lang="zh-CN" altLang="en-US" sz="1200"/>
            </a:p>
          </p:txBody>
        </p:sp>
      </p:grpSp>
      <p:grpSp>
        <p:nvGrpSpPr>
          <p:cNvPr id="74" name="Group 16">
            <a:extLst>
              <a:ext uri="{FF2B5EF4-FFF2-40B4-BE49-F238E27FC236}">
                <a16:creationId xmlns:a16="http://schemas.microsoft.com/office/drawing/2014/main" id="{6BE57D8F-2C56-CAE5-3CF2-E2501FA6CF6E}"/>
              </a:ext>
            </a:extLst>
          </p:cNvPr>
          <p:cNvGrpSpPr/>
          <p:nvPr/>
        </p:nvGrpSpPr>
        <p:grpSpPr>
          <a:xfrm rot="2627273">
            <a:off x="7077854" y="4184296"/>
            <a:ext cx="633095" cy="468000"/>
            <a:chOff x="-3" y="-2"/>
            <a:chExt cx="1266190" cy="1593200"/>
          </a:xfrm>
          <a:solidFill>
            <a:srgbClr val="005BAB"/>
          </a:solidFill>
        </p:grpSpPr>
        <p:sp>
          <p:nvSpPr>
            <p:cNvPr id="111" name="Freeform 17">
              <a:extLst>
                <a:ext uri="{FF2B5EF4-FFF2-40B4-BE49-F238E27FC236}">
                  <a16:creationId xmlns:a16="http://schemas.microsoft.com/office/drawing/2014/main" id="{83254B4D-E3E1-B16A-CCF4-2D78A34F6D63}"/>
                </a:ext>
              </a:extLst>
            </p:cNvPr>
            <p:cNvSpPr/>
            <p:nvPr/>
          </p:nvSpPr>
          <p:spPr>
            <a:xfrm>
              <a:off x="-3" y="-2"/>
              <a:ext cx="1266190" cy="1593200"/>
            </a:xfrm>
            <a:custGeom>
              <a:avLst/>
              <a:gdLst/>
              <a:ahLst/>
              <a:cxnLst/>
              <a:rect l="l" t="t" r="r" b="b"/>
              <a:pathLst>
                <a:path w="1266190" h="1266317">
                  <a:moveTo>
                    <a:pt x="0" y="211074"/>
                  </a:moveTo>
                  <a:cubicBezTo>
                    <a:pt x="0" y="94488"/>
                    <a:pt x="94488" y="0"/>
                    <a:pt x="211074" y="0"/>
                  </a:cubicBezTo>
                  <a:lnTo>
                    <a:pt x="1055243" y="0"/>
                  </a:lnTo>
                  <a:cubicBezTo>
                    <a:pt x="1171702" y="0"/>
                    <a:pt x="1266190" y="94488"/>
                    <a:pt x="1266190" y="211074"/>
                  </a:cubicBezTo>
                  <a:lnTo>
                    <a:pt x="1266190" y="1055243"/>
                  </a:lnTo>
                  <a:cubicBezTo>
                    <a:pt x="1266190" y="1171829"/>
                    <a:pt x="1171702" y="1266317"/>
                    <a:pt x="1055116" y="1266317"/>
                  </a:cubicBezTo>
                  <a:lnTo>
                    <a:pt x="211074" y="1266317"/>
                  </a:lnTo>
                  <a:cubicBezTo>
                    <a:pt x="94488" y="1266190"/>
                    <a:pt x="0" y="1171702"/>
                    <a:pt x="0" y="1055243"/>
                  </a:cubicBezTo>
                  <a:close/>
                </a:path>
              </a:pathLst>
            </a:custGeom>
            <a:grpFill/>
          </p:spPr>
          <p:txBody>
            <a:bodyPr/>
            <a:lstStyle/>
            <a:p>
              <a:endParaRPr lang="zh-CN" altLang="en-US" sz="1200"/>
            </a:p>
          </p:txBody>
        </p:sp>
      </p:grpSp>
      <p:grpSp>
        <p:nvGrpSpPr>
          <p:cNvPr id="83" name="Group 22">
            <a:extLst>
              <a:ext uri="{FF2B5EF4-FFF2-40B4-BE49-F238E27FC236}">
                <a16:creationId xmlns:a16="http://schemas.microsoft.com/office/drawing/2014/main" id="{E4412E61-B6FE-45DE-3A38-5609A0F1A344}"/>
              </a:ext>
            </a:extLst>
          </p:cNvPr>
          <p:cNvGrpSpPr/>
          <p:nvPr/>
        </p:nvGrpSpPr>
        <p:grpSpPr>
          <a:xfrm rot="2627273">
            <a:off x="10876424" y="4184296"/>
            <a:ext cx="633095" cy="468000"/>
            <a:chOff x="-3" y="-2"/>
            <a:chExt cx="1266190" cy="1593200"/>
          </a:xfrm>
          <a:solidFill>
            <a:srgbClr val="005BAB"/>
          </a:solidFill>
        </p:grpSpPr>
        <p:sp>
          <p:nvSpPr>
            <p:cNvPr id="108" name="Freeform 23">
              <a:extLst>
                <a:ext uri="{FF2B5EF4-FFF2-40B4-BE49-F238E27FC236}">
                  <a16:creationId xmlns:a16="http://schemas.microsoft.com/office/drawing/2014/main" id="{1FDA6014-B18B-03B4-A63B-F5269AF619EF}"/>
                </a:ext>
              </a:extLst>
            </p:cNvPr>
            <p:cNvSpPr/>
            <p:nvPr/>
          </p:nvSpPr>
          <p:spPr>
            <a:xfrm>
              <a:off x="-3" y="-2"/>
              <a:ext cx="1266190" cy="1593200"/>
            </a:xfrm>
            <a:custGeom>
              <a:avLst/>
              <a:gdLst/>
              <a:ahLst/>
              <a:cxnLst/>
              <a:rect l="l" t="t" r="r" b="b"/>
              <a:pathLst>
                <a:path w="1266190" h="1266317">
                  <a:moveTo>
                    <a:pt x="0" y="211074"/>
                  </a:moveTo>
                  <a:cubicBezTo>
                    <a:pt x="0" y="94488"/>
                    <a:pt x="94488" y="0"/>
                    <a:pt x="211074" y="0"/>
                  </a:cubicBezTo>
                  <a:lnTo>
                    <a:pt x="1055243" y="0"/>
                  </a:lnTo>
                  <a:cubicBezTo>
                    <a:pt x="1171702" y="0"/>
                    <a:pt x="1266190" y="94488"/>
                    <a:pt x="1266190" y="211074"/>
                  </a:cubicBezTo>
                  <a:lnTo>
                    <a:pt x="1266190" y="1055243"/>
                  </a:lnTo>
                  <a:cubicBezTo>
                    <a:pt x="1266190" y="1171829"/>
                    <a:pt x="1171702" y="1266317"/>
                    <a:pt x="1055116" y="1266317"/>
                  </a:cubicBezTo>
                  <a:lnTo>
                    <a:pt x="211074" y="1266317"/>
                  </a:lnTo>
                  <a:cubicBezTo>
                    <a:pt x="94488" y="1266190"/>
                    <a:pt x="0" y="1171702"/>
                    <a:pt x="0" y="1055243"/>
                  </a:cubicBezTo>
                  <a:close/>
                </a:path>
              </a:pathLst>
            </a:custGeom>
            <a:grpFill/>
          </p:spPr>
          <p:txBody>
            <a:bodyPr/>
            <a:lstStyle/>
            <a:p>
              <a:endParaRPr lang="zh-CN" altLang="en-US" sz="1200"/>
            </a:p>
          </p:txBody>
        </p:sp>
      </p:grpSp>
      <p:grpSp>
        <p:nvGrpSpPr>
          <p:cNvPr id="89" name="Group 28">
            <a:extLst>
              <a:ext uri="{FF2B5EF4-FFF2-40B4-BE49-F238E27FC236}">
                <a16:creationId xmlns:a16="http://schemas.microsoft.com/office/drawing/2014/main" id="{9B1930E3-A1C3-3C1E-A22F-C70CD38795F6}"/>
              </a:ext>
            </a:extLst>
          </p:cNvPr>
          <p:cNvGrpSpPr/>
          <p:nvPr/>
        </p:nvGrpSpPr>
        <p:grpSpPr>
          <a:xfrm rot="2627273">
            <a:off x="7077854" y="5426846"/>
            <a:ext cx="633095" cy="468000"/>
            <a:chOff x="-3" y="-2"/>
            <a:chExt cx="1266190" cy="1593200"/>
          </a:xfrm>
          <a:solidFill>
            <a:srgbClr val="005BAB"/>
          </a:solidFill>
        </p:grpSpPr>
        <p:sp>
          <p:nvSpPr>
            <p:cNvPr id="105" name="Freeform 29">
              <a:extLst>
                <a:ext uri="{FF2B5EF4-FFF2-40B4-BE49-F238E27FC236}">
                  <a16:creationId xmlns:a16="http://schemas.microsoft.com/office/drawing/2014/main" id="{200DE0BF-4E80-D3C5-365E-6DBF25A28145}"/>
                </a:ext>
              </a:extLst>
            </p:cNvPr>
            <p:cNvSpPr/>
            <p:nvPr/>
          </p:nvSpPr>
          <p:spPr>
            <a:xfrm>
              <a:off x="-3" y="-2"/>
              <a:ext cx="1266190" cy="1593200"/>
            </a:xfrm>
            <a:custGeom>
              <a:avLst/>
              <a:gdLst/>
              <a:ahLst/>
              <a:cxnLst/>
              <a:rect l="l" t="t" r="r" b="b"/>
              <a:pathLst>
                <a:path w="1266190" h="1266317">
                  <a:moveTo>
                    <a:pt x="0" y="211074"/>
                  </a:moveTo>
                  <a:cubicBezTo>
                    <a:pt x="0" y="94488"/>
                    <a:pt x="94488" y="0"/>
                    <a:pt x="211074" y="0"/>
                  </a:cubicBezTo>
                  <a:lnTo>
                    <a:pt x="1055243" y="0"/>
                  </a:lnTo>
                  <a:cubicBezTo>
                    <a:pt x="1171702" y="0"/>
                    <a:pt x="1266190" y="94488"/>
                    <a:pt x="1266190" y="211074"/>
                  </a:cubicBezTo>
                  <a:lnTo>
                    <a:pt x="1266190" y="1055243"/>
                  </a:lnTo>
                  <a:cubicBezTo>
                    <a:pt x="1266190" y="1171829"/>
                    <a:pt x="1171702" y="1266317"/>
                    <a:pt x="1055116" y="1266317"/>
                  </a:cubicBezTo>
                  <a:lnTo>
                    <a:pt x="211074" y="1266317"/>
                  </a:lnTo>
                  <a:cubicBezTo>
                    <a:pt x="94488" y="1266190"/>
                    <a:pt x="0" y="1171702"/>
                    <a:pt x="0" y="1055243"/>
                  </a:cubicBezTo>
                  <a:close/>
                </a:path>
              </a:pathLst>
            </a:custGeom>
            <a:grpFill/>
          </p:spPr>
          <p:txBody>
            <a:bodyPr/>
            <a:lstStyle/>
            <a:p>
              <a:endParaRPr lang="zh-CN" altLang="en-US" sz="1200"/>
            </a:p>
          </p:txBody>
        </p:sp>
      </p:grpSp>
      <p:grpSp>
        <p:nvGrpSpPr>
          <p:cNvPr id="93" name="Group 34">
            <a:extLst>
              <a:ext uri="{FF2B5EF4-FFF2-40B4-BE49-F238E27FC236}">
                <a16:creationId xmlns:a16="http://schemas.microsoft.com/office/drawing/2014/main" id="{48E3679F-DC4B-4224-173C-4554226C4783}"/>
              </a:ext>
            </a:extLst>
          </p:cNvPr>
          <p:cNvGrpSpPr/>
          <p:nvPr/>
        </p:nvGrpSpPr>
        <p:grpSpPr>
          <a:xfrm rot="2627273">
            <a:off x="10876424" y="5426846"/>
            <a:ext cx="633095" cy="468000"/>
            <a:chOff x="-3" y="-2"/>
            <a:chExt cx="1266190" cy="1593200"/>
          </a:xfrm>
          <a:solidFill>
            <a:srgbClr val="005BAB"/>
          </a:solidFill>
        </p:grpSpPr>
        <p:sp>
          <p:nvSpPr>
            <p:cNvPr id="102" name="Freeform 35">
              <a:extLst>
                <a:ext uri="{FF2B5EF4-FFF2-40B4-BE49-F238E27FC236}">
                  <a16:creationId xmlns:a16="http://schemas.microsoft.com/office/drawing/2014/main" id="{8A902A53-263E-BC15-5906-427C5ECB39FD}"/>
                </a:ext>
              </a:extLst>
            </p:cNvPr>
            <p:cNvSpPr/>
            <p:nvPr/>
          </p:nvSpPr>
          <p:spPr>
            <a:xfrm>
              <a:off x="-3" y="-2"/>
              <a:ext cx="1266190" cy="1593200"/>
            </a:xfrm>
            <a:custGeom>
              <a:avLst/>
              <a:gdLst/>
              <a:ahLst/>
              <a:cxnLst/>
              <a:rect l="l" t="t" r="r" b="b"/>
              <a:pathLst>
                <a:path w="1266190" h="1266317">
                  <a:moveTo>
                    <a:pt x="0" y="211074"/>
                  </a:moveTo>
                  <a:cubicBezTo>
                    <a:pt x="0" y="94488"/>
                    <a:pt x="94488" y="0"/>
                    <a:pt x="211074" y="0"/>
                  </a:cubicBezTo>
                  <a:lnTo>
                    <a:pt x="1055243" y="0"/>
                  </a:lnTo>
                  <a:cubicBezTo>
                    <a:pt x="1171702" y="0"/>
                    <a:pt x="1266190" y="94488"/>
                    <a:pt x="1266190" y="211074"/>
                  </a:cubicBezTo>
                  <a:lnTo>
                    <a:pt x="1266190" y="1055243"/>
                  </a:lnTo>
                  <a:cubicBezTo>
                    <a:pt x="1266190" y="1171829"/>
                    <a:pt x="1171702" y="1266317"/>
                    <a:pt x="1055116" y="1266317"/>
                  </a:cubicBezTo>
                  <a:lnTo>
                    <a:pt x="211074" y="1266317"/>
                  </a:lnTo>
                  <a:cubicBezTo>
                    <a:pt x="94488" y="1266190"/>
                    <a:pt x="0" y="1171702"/>
                    <a:pt x="0" y="1055243"/>
                  </a:cubicBezTo>
                  <a:close/>
                </a:path>
              </a:pathLst>
            </a:custGeom>
            <a:grpFill/>
          </p:spPr>
          <p:txBody>
            <a:bodyPr/>
            <a:lstStyle/>
            <a:p>
              <a:endParaRPr lang="zh-CN" altLang="en-US" sz="1200"/>
            </a:p>
          </p:txBody>
        </p:sp>
      </p:grpSp>
      <p:sp>
        <p:nvSpPr>
          <p:cNvPr id="75" name="TextBox 75"/>
          <p:cNvSpPr txBox="1"/>
          <p:nvPr/>
        </p:nvSpPr>
        <p:spPr>
          <a:xfrm>
            <a:off x="7056332" y="1764813"/>
            <a:ext cx="701813" cy="242334"/>
          </a:xfrm>
          <a:prstGeom prst="rect">
            <a:avLst/>
          </a:prstGeom>
        </p:spPr>
        <p:txBody>
          <a:bodyPr lIns="0" tIns="0" rIns="0" bIns="0" rtlCol="0" anchor="t">
            <a:spAutoFit/>
          </a:bodyPr>
          <a:lstStyle/>
          <a:p>
            <a:pPr algn="ctr">
              <a:lnSpc>
                <a:spcPts val="3360"/>
              </a:lnSpc>
            </a:pPr>
            <a:r>
              <a:rPr lang="en-US" sz="2800" dirty="0">
                <a:solidFill>
                  <a:srgbClr val="FFFFFF"/>
                </a:solidFill>
                <a:latin typeface="字由点字典黑 65J" panose="00020600040101010101" charset="-122"/>
              </a:rPr>
              <a:t>01</a:t>
            </a:r>
          </a:p>
        </p:txBody>
      </p:sp>
      <p:sp>
        <p:nvSpPr>
          <p:cNvPr id="78" name="TextBox 78"/>
          <p:cNvSpPr txBox="1"/>
          <p:nvPr/>
        </p:nvSpPr>
        <p:spPr>
          <a:xfrm>
            <a:off x="10846122" y="1764813"/>
            <a:ext cx="701813" cy="242334"/>
          </a:xfrm>
          <a:prstGeom prst="rect">
            <a:avLst/>
          </a:prstGeom>
        </p:spPr>
        <p:txBody>
          <a:bodyPr lIns="0" tIns="0" rIns="0" bIns="0" rtlCol="0" anchor="t">
            <a:spAutoFit/>
          </a:bodyPr>
          <a:lstStyle/>
          <a:p>
            <a:pPr algn="ctr">
              <a:lnSpc>
                <a:spcPts val="3360"/>
              </a:lnSpc>
            </a:pPr>
            <a:r>
              <a:rPr lang="en-US" sz="2800" dirty="0">
                <a:solidFill>
                  <a:srgbClr val="FFFFFF"/>
                </a:solidFill>
                <a:latin typeface="字由点字典黑 65J" panose="00020600040101010101" charset="-122"/>
              </a:rPr>
              <a:t>02</a:t>
            </a:r>
          </a:p>
        </p:txBody>
      </p:sp>
      <p:sp>
        <p:nvSpPr>
          <p:cNvPr id="81" name="TextBox 81"/>
          <p:cNvSpPr txBox="1"/>
          <p:nvPr/>
        </p:nvSpPr>
        <p:spPr>
          <a:xfrm>
            <a:off x="7056332" y="3007921"/>
            <a:ext cx="701813" cy="242334"/>
          </a:xfrm>
          <a:prstGeom prst="rect">
            <a:avLst/>
          </a:prstGeom>
        </p:spPr>
        <p:txBody>
          <a:bodyPr lIns="0" tIns="0" rIns="0" bIns="0" rtlCol="0" anchor="t">
            <a:spAutoFit/>
          </a:bodyPr>
          <a:lstStyle/>
          <a:p>
            <a:pPr algn="ctr">
              <a:lnSpc>
                <a:spcPts val="3360"/>
              </a:lnSpc>
            </a:pPr>
            <a:r>
              <a:rPr lang="en-US" sz="2800" dirty="0">
                <a:solidFill>
                  <a:srgbClr val="FFFFFF"/>
                </a:solidFill>
                <a:latin typeface="字由点字典黑 65J" panose="00020600040101010101" charset="-122"/>
              </a:rPr>
              <a:t>03</a:t>
            </a:r>
          </a:p>
        </p:txBody>
      </p:sp>
      <p:sp>
        <p:nvSpPr>
          <p:cNvPr id="84" name="TextBox 84"/>
          <p:cNvSpPr txBox="1"/>
          <p:nvPr/>
        </p:nvSpPr>
        <p:spPr>
          <a:xfrm>
            <a:off x="10846122" y="3007921"/>
            <a:ext cx="701813" cy="242334"/>
          </a:xfrm>
          <a:prstGeom prst="rect">
            <a:avLst/>
          </a:prstGeom>
        </p:spPr>
        <p:txBody>
          <a:bodyPr lIns="0" tIns="0" rIns="0" bIns="0" rtlCol="0" anchor="t">
            <a:spAutoFit/>
          </a:bodyPr>
          <a:lstStyle/>
          <a:p>
            <a:pPr algn="ctr">
              <a:lnSpc>
                <a:spcPts val="3360"/>
              </a:lnSpc>
            </a:pPr>
            <a:r>
              <a:rPr lang="en-US" sz="2800">
                <a:solidFill>
                  <a:srgbClr val="FFFFFF"/>
                </a:solidFill>
                <a:latin typeface="字由点字典黑 65J" panose="00020600040101010101" charset="-122"/>
              </a:rPr>
              <a:t>04</a:t>
            </a:r>
          </a:p>
        </p:txBody>
      </p:sp>
      <p:sp>
        <p:nvSpPr>
          <p:cNvPr id="94" name="TextBox 75">
            <a:extLst>
              <a:ext uri="{FF2B5EF4-FFF2-40B4-BE49-F238E27FC236}">
                <a16:creationId xmlns:a16="http://schemas.microsoft.com/office/drawing/2014/main" id="{6DC00DEC-DBFF-1DA9-9C80-09BD421B00FF}"/>
              </a:ext>
            </a:extLst>
          </p:cNvPr>
          <p:cNvSpPr txBox="1"/>
          <p:nvPr/>
        </p:nvSpPr>
        <p:spPr>
          <a:xfrm>
            <a:off x="7056332" y="4251028"/>
            <a:ext cx="701813" cy="242334"/>
          </a:xfrm>
          <a:prstGeom prst="rect">
            <a:avLst/>
          </a:prstGeom>
        </p:spPr>
        <p:txBody>
          <a:bodyPr lIns="0" tIns="0" rIns="0" bIns="0" rtlCol="0" anchor="t">
            <a:spAutoFit/>
          </a:bodyPr>
          <a:lstStyle/>
          <a:p>
            <a:pPr algn="ctr">
              <a:lnSpc>
                <a:spcPts val="3360"/>
              </a:lnSpc>
            </a:pPr>
            <a:r>
              <a:rPr lang="en-US" sz="2800" dirty="0">
                <a:solidFill>
                  <a:srgbClr val="FFFFFF"/>
                </a:solidFill>
                <a:latin typeface="字由点字典黑 65J" panose="00020600040101010101" charset="-122"/>
              </a:rPr>
              <a:t>05</a:t>
            </a:r>
          </a:p>
        </p:txBody>
      </p:sp>
      <p:sp>
        <p:nvSpPr>
          <p:cNvPr id="96" name="TextBox 78">
            <a:extLst>
              <a:ext uri="{FF2B5EF4-FFF2-40B4-BE49-F238E27FC236}">
                <a16:creationId xmlns:a16="http://schemas.microsoft.com/office/drawing/2014/main" id="{88A9361B-675D-5531-70CE-51FB8CBA4880}"/>
              </a:ext>
            </a:extLst>
          </p:cNvPr>
          <p:cNvSpPr txBox="1"/>
          <p:nvPr/>
        </p:nvSpPr>
        <p:spPr>
          <a:xfrm>
            <a:off x="10846122" y="4251028"/>
            <a:ext cx="701813" cy="242334"/>
          </a:xfrm>
          <a:prstGeom prst="rect">
            <a:avLst/>
          </a:prstGeom>
        </p:spPr>
        <p:txBody>
          <a:bodyPr lIns="0" tIns="0" rIns="0" bIns="0" rtlCol="0" anchor="t">
            <a:spAutoFit/>
          </a:bodyPr>
          <a:lstStyle/>
          <a:p>
            <a:pPr algn="ctr">
              <a:lnSpc>
                <a:spcPts val="3360"/>
              </a:lnSpc>
            </a:pPr>
            <a:r>
              <a:rPr lang="en-US" sz="2800" dirty="0">
                <a:solidFill>
                  <a:srgbClr val="FFFFFF"/>
                </a:solidFill>
                <a:latin typeface="字由点字典黑 65J" panose="00020600040101010101" charset="-122"/>
              </a:rPr>
              <a:t>06</a:t>
            </a:r>
          </a:p>
        </p:txBody>
      </p:sp>
      <p:sp>
        <p:nvSpPr>
          <p:cNvPr id="98" name="TextBox 81">
            <a:extLst>
              <a:ext uri="{FF2B5EF4-FFF2-40B4-BE49-F238E27FC236}">
                <a16:creationId xmlns:a16="http://schemas.microsoft.com/office/drawing/2014/main" id="{99789171-B5AD-F992-B0A7-E2AC73C67215}"/>
              </a:ext>
            </a:extLst>
          </p:cNvPr>
          <p:cNvSpPr txBox="1"/>
          <p:nvPr/>
        </p:nvSpPr>
        <p:spPr>
          <a:xfrm>
            <a:off x="7056332" y="5494136"/>
            <a:ext cx="701813" cy="242334"/>
          </a:xfrm>
          <a:prstGeom prst="rect">
            <a:avLst/>
          </a:prstGeom>
        </p:spPr>
        <p:txBody>
          <a:bodyPr lIns="0" tIns="0" rIns="0" bIns="0" rtlCol="0" anchor="t">
            <a:spAutoFit/>
          </a:bodyPr>
          <a:lstStyle/>
          <a:p>
            <a:pPr algn="ctr">
              <a:lnSpc>
                <a:spcPts val="3360"/>
              </a:lnSpc>
            </a:pPr>
            <a:r>
              <a:rPr lang="en-US" sz="2800" dirty="0">
                <a:solidFill>
                  <a:srgbClr val="FFFFFF"/>
                </a:solidFill>
                <a:latin typeface="字由点字典黑 65J" panose="00020600040101010101" charset="-122"/>
              </a:rPr>
              <a:t>07</a:t>
            </a:r>
          </a:p>
        </p:txBody>
      </p:sp>
      <p:sp>
        <p:nvSpPr>
          <p:cNvPr id="100" name="TextBox 84">
            <a:extLst>
              <a:ext uri="{FF2B5EF4-FFF2-40B4-BE49-F238E27FC236}">
                <a16:creationId xmlns:a16="http://schemas.microsoft.com/office/drawing/2014/main" id="{79890272-31E0-506D-E76A-5079C626F5CC}"/>
              </a:ext>
            </a:extLst>
          </p:cNvPr>
          <p:cNvSpPr txBox="1"/>
          <p:nvPr/>
        </p:nvSpPr>
        <p:spPr>
          <a:xfrm>
            <a:off x="10846122" y="5494136"/>
            <a:ext cx="701813" cy="242334"/>
          </a:xfrm>
          <a:prstGeom prst="rect">
            <a:avLst/>
          </a:prstGeom>
        </p:spPr>
        <p:txBody>
          <a:bodyPr lIns="0" tIns="0" rIns="0" bIns="0" rtlCol="0" anchor="t">
            <a:spAutoFit/>
          </a:bodyPr>
          <a:lstStyle/>
          <a:p>
            <a:pPr algn="ctr">
              <a:lnSpc>
                <a:spcPts val="3360"/>
              </a:lnSpc>
            </a:pPr>
            <a:r>
              <a:rPr lang="en-US" sz="2800" dirty="0">
                <a:solidFill>
                  <a:srgbClr val="FFFFFF"/>
                </a:solidFill>
                <a:latin typeface="字由点字典黑 65J" panose="00020600040101010101" charset="-122"/>
              </a:rPr>
              <a:t>08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093148" y="6035257"/>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558800" y="1390597"/>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48" name="TextBox 48"/>
          <p:cNvSpPr txBox="1"/>
          <p:nvPr/>
        </p:nvSpPr>
        <p:spPr>
          <a:xfrm>
            <a:off x="406401" y="736548"/>
            <a:ext cx="3295431"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主题分析</a:t>
            </a: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70"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1" name="图片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74" name="Group 51"/>
          <p:cNvGrpSpPr/>
          <p:nvPr/>
        </p:nvGrpSpPr>
        <p:grpSpPr>
          <a:xfrm>
            <a:off x="833966" y="1592541"/>
            <a:ext cx="9745557" cy="1394883"/>
            <a:chOff x="0" y="0"/>
            <a:chExt cx="7388902" cy="2815854"/>
          </a:xfrm>
        </p:grpSpPr>
        <p:sp>
          <p:nvSpPr>
            <p:cNvPr id="75" name="Freeform 52"/>
            <p:cNvSpPr/>
            <p:nvPr/>
          </p:nvSpPr>
          <p:spPr>
            <a:xfrm>
              <a:off x="0" y="0"/>
              <a:ext cx="7388860" cy="281584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sp>
        <p:nvSpPr>
          <p:cNvPr id="73" name="TextBox 64"/>
          <p:cNvSpPr txBox="1"/>
          <p:nvPr/>
        </p:nvSpPr>
        <p:spPr>
          <a:xfrm>
            <a:off x="1016000" y="1868171"/>
            <a:ext cx="9381490" cy="738664"/>
          </a:xfrm>
          <a:prstGeom prst="rect">
            <a:avLst/>
          </a:prstGeom>
        </p:spPr>
        <p:txBody>
          <a:bodyPr wrap="square" lIns="0" tIns="0" rIns="0" bIns="0" rtlCol="0" anchor="t">
            <a:spAutoFit/>
          </a:bodyPr>
          <a:lstStyle/>
          <a:p>
            <a:r>
              <a:rPr lang="zh-CN" altLang="en-US" sz="1600" dirty="0">
                <a:solidFill>
                  <a:srgbClr val="000000"/>
                </a:solidFill>
                <a:latin typeface="+mn-ea"/>
              </a:rPr>
              <a:t>舆论分析中，主题分析（或称话题分析）扮演着核心角色，特别是在理解公众讨论的广泛问题或焦 </a:t>
            </a:r>
          </a:p>
          <a:p>
            <a:r>
              <a:rPr lang="zh-CN" altLang="en-US" sz="1600" dirty="0">
                <a:solidFill>
                  <a:srgbClr val="000000"/>
                </a:solidFill>
                <a:latin typeface="+mn-ea"/>
              </a:rPr>
              <a:t>点时。这项技术通过从大量文本数据中提取有意义的信息来帮助我们洞察群众的观点内容与导向。此过程 </a:t>
            </a:r>
          </a:p>
          <a:p>
            <a:r>
              <a:rPr lang="zh-CN" altLang="en-US" sz="1600" dirty="0">
                <a:solidFill>
                  <a:srgbClr val="000000"/>
                </a:solidFill>
                <a:latin typeface="+mn-ea"/>
              </a:rPr>
              <a:t>涉及对一段给定文本进行特征提取后，利用主体模型分析其所表达的主要意图与文本主题。</a:t>
            </a:r>
            <a:endParaRPr lang="en-US" sz="1600" dirty="0">
              <a:solidFill>
                <a:srgbClr val="000000"/>
              </a:solidFill>
              <a:latin typeface="+mn-ea"/>
            </a:endParaRPr>
          </a:p>
        </p:txBody>
      </p:sp>
      <p:grpSp>
        <p:nvGrpSpPr>
          <p:cNvPr id="5" name="Group 49">
            <a:extLst>
              <a:ext uri="{FF2B5EF4-FFF2-40B4-BE49-F238E27FC236}">
                <a16:creationId xmlns:a16="http://schemas.microsoft.com/office/drawing/2014/main" id="{33D163FA-AC83-44CF-5521-CD10D9DACA98}"/>
              </a:ext>
            </a:extLst>
          </p:cNvPr>
          <p:cNvGrpSpPr/>
          <p:nvPr/>
        </p:nvGrpSpPr>
        <p:grpSpPr>
          <a:xfrm>
            <a:off x="2487428" y="3685829"/>
            <a:ext cx="2728383" cy="1998133"/>
            <a:chOff x="0" y="0"/>
            <a:chExt cx="5456722" cy="5743122"/>
          </a:xfrm>
        </p:grpSpPr>
        <p:sp>
          <p:nvSpPr>
            <p:cNvPr id="6" name="Freeform 50">
              <a:extLst>
                <a:ext uri="{FF2B5EF4-FFF2-40B4-BE49-F238E27FC236}">
                  <a16:creationId xmlns:a16="http://schemas.microsoft.com/office/drawing/2014/main" id="{B9CBC764-A465-396E-5FCD-CCB69D55B007}"/>
                </a:ext>
              </a:extLst>
            </p:cNvPr>
            <p:cNvSpPr/>
            <p:nvPr/>
          </p:nvSpPr>
          <p:spPr>
            <a:xfrm>
              <a:off x="0" y="0"/>
              <a:ext cx="5456682" cy="5743067"/>
            </a:xfrm>
            <a:custGeom>
              <a:avLst/>
              <a:gdLst/>
              <a:ahLst/>
              <a:cxnLst/>
              <a:rect l="l" t="t" r="r" b="b"/>
              <a:pathLst>
                <a:path w="5456682" h="5743067">
                  <a:moveTo>
                    <a:pt x="0" y="909447"/>
                  </a:moveTo>
                  <a:cubicBezTo>
                    <a:pt x="0" y="407162"/>
                    <a:pt x="407162" y="0"/>
                    <a:pt x="909447" y="0"/>
                  </a:cubicBezTo>
                  <a:lnTo>
                    <a:pt x="4547235" y="0"/>
                  </a:lnTo>
                  <a:cubicBezTo>
                    <a:pt x="5049520" y="0"/>
                    <a:pt x="5456682" y="407162"/>
                    <a:pt x="5456682" y="909447"/>
                  </a:cubicBezTo>
                  <a:lnTo>
                    <a:pt x="5456682" y="4833620"/>
                  </a:lnTo>
                  <a:cubicBezTo>
                    <a:pt x="5456682" y="5335905"/>
                    <a:pt x="5049520" y="5743067"/>
                    <a:pt x="4547235" y="5743067"/>
                  </a:cubicBezTo>
                  <a:lnTo>
                    <a:pt x="909447" y="5743067"/>
                  </a:lnTo>
                  <a:cubicBezTo>
                    <a:pt x="407162" y="5743067"/>
                    <a:pt x="0" y="5335905"/>
                    <a:pt x="0" y="4833620"/>
                  </a:cubicBezTo>
                  <a:close/>
                </a:path>
              </a:pathLst>
            </a:custGeom>
            <a:solidFill>
              <a:srgbClr val="F8F8F8"/>
            </a:solidFill>
          </p:spPr>
          <p:txBody>
            <a:bodyPr/>
            <a:lstStyle/>
            <a:p>
              <a:endParaRPr lang="zh-CN" altLang="en-US" sz="1200"/>
            </a:p>
          </p:txBody>
        </p:sp>
      </p:grpSp>
      <p:sp>
        <p:nvSpPr>
          <p:cNvPr id="44" name="TextBox 53">
            <a:extLst>
              <a:ext uri="{FF2B5EF4-FFF2-40B4-BE49-F238E27FC236}">
                <a16:creationId xmlns:a16="http://schemas.microsoft.com/office/drawing/2014/main" id="{861F890E-E038-7DE3-FCA8-AC3C4F9B96A9}"/>
              </a:ext>
            </a:extLst>
          </p:cNvPr>
          <p:cNvSpPr txBox="1"/>
          <p:nvPr/>
        </p:nvSpPr>
        <p:spPr>
          <a:xfrm>
            <a:off x="3347871" y="3447251"/>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01</a:t>
            </a:r>
          </a:p>
        </p:txBody>
      </p:sp>
      <p:sp>
        <p:nvSpPr>
          <p:cNvPr id="45" name="TextBox 54">
            <a:extLst>
              <a:ext uri="{FF2B5EF4-FFF2-40B4-BE49-F238E27FC236}">
                <a16:creationId xmlns:a16="http://schemas.microsoft.com/office/drawing/2014/main" id="{A8A68AB3-F6D1-2D02-6722-E07D0883E29C}"/>
              </a:ext>
            </a:extLst>
          </p:cNvPr>
          <p:cNvSpPr txBox="1"/>
          <p:nvPr/>
        </p:nvSpPr>
        <p:spPr>
          <a:xfrm>
            <a:off x="2960030" y="4346145"/>
            <a:ext cx="1781304" cy="358431"/>
          </a:xfrm>
          <a:prstGeom prst="rect">
            <a:avLst/>
          </a:prstGeom>
        </p:spPr>
        <p:txBody>
          <a:bodyPr wrap="square"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有监督学习</a:t>
            </a:r>
          </a:p>
        </p:txBody>
      </p:sp>
      <p:sp>
        <p:nvSpPr>
          <p:cNvPr id="46" name="TextBox 55">
            <a:extLst>
              <a:ext uri="{FF2B5EF4-FFF2-40B4-BE49-F238E27FC236}">
                <a16:creationId xmlns:a16="http://schemas.microsoft.com/office/drawing/2014/main" id="{A9B55AFE-5562-79DA-74BA-383AF2B71A65}"/>
              </a:ext>
            </a:extLst>
          </p:cNvPr>
          <p:cNvSpPr txBox="1"/>
          <p:nvPr/>
        </p:nvSpPr>
        <p:spPr>
          <a:xfrm>
            <a:off x="2940127" y="4799993"/>
            <a:ext cx="1908476" cy="466153"/>
          </a:xfrm>
          <a:prstGeom prst="rect">
            <a:avLst/>
          </a:prstGeom>
        </p:spPr>
        <p:txBody>
          <a:bodyPr lIns="0" tIns="0" rIns="0" bIns="0" rtlCol="0" anchor="t">
            <a:spAutoFit/>
          </a:bodyPr>
          <a:lstStyle/>
          <a:p>
            <a:pPr>
              <a:lnSpc>
                <a:spcPts val="1873"/>
              </a:lnSpc>
            </a:pPr>
            <a:r>
              <a:rPr lang="en-US" altLang="zh-CN" sz="1200" dirty="0">
                <a:solidFill>
                  <a:srgbClr val="3B424B"/>
                </a:solidFill>
                <a:ea typeface="字由点字典黑 45J" panose="00020600040101010101" charset="-122"/>
              </a:rPr>
              <a:t>TF-IDF </a:t>
            </a:r>
            <a:r>
              <a:rPr lang="zh-CN" altLang="en-US" sz="1200" dirty="0">
                <a:solidFill>
                  <a:srgbClr val="3B424B"/>
                </a:solidFill>
                <a:ea typeface="字由点字典黑 45J" panose="00020600040101010101" charset="-122"/>
              </a:rPr>
              <a:t>特征提取结合 </a:t>
            </a:r>
            <a:r>
              <a:rPr lang="en-US" altLang="zh-CN" sz="1200" dirty="0">
                <a:solidFill>
                  <a:srgbClr val="3B424B"/>
                </a:solidFill>
                <a:ea typeface="字由点字典黑 45J" panose="00020600040101010101" charset="-122"/>
              </a:rPr>
              <a:t>BERT </a:t>
            </a:r>
            <a:r>
              <a:rPr lang="zh-CN" altLang="en-US" sz="1200" dirty="0">
                <a:solidFill>
                  <a:srgbClr val="3B424B"/>
                </a:solidFill>
                <a:ea typeface="字由点字典黑 45J" panose="00020600040101010101" charset="-122"/>
              </a:rPr>
              <a:t>嵌入，采用朴素贝叶斯分类器</a:t>
            </a:r>
            <a:endParaRPr lang="en-US" sz="1200" dirty="0">
              <a:solidFill>
                <a:srgbClr val="3B424B"/>
              </a:solidFill>
              <a:ea typeface="字由点字典黑 45J" panose="00020600040101010101" charset="-122"/>
            </a:endParaRPr>
          </a:p>
        </p:txBody>
      </p:sp>
      <p:grpSp>
        <p:nvGrpSpPr>
          <p:cNvPr id="72" name="Group 56">
            <a:extLst>
              <a:ext uri="{FF2B5EF4-FFF2-40B4-BE49-F238E27FC236}">
                <a16:creationId xmlns:a16="http://schemas.microsoft.com/office/drawing/2014/main" id="{415A8BBF-05E4-54CC-5070-B42C919C41FA}"/>
              </a:ext>
            </a:extLst>
          </p:cNvPr>
          <p:cNvGrpSpPr/>
          <p:nvPr/>
        </p:nvGrpSpPr>
        <p:grpSpPr>
          <a:xfrm>
            <a:off x="6607325" y="3617109"/>
            <a:ext cx="2728383" cy="1989243"/>
            <a:chOff x="0" y="0"/>
            <a:chExt cx="5456722" cy="5743122"/>
          </a:xfrm>
        </p:grpSpPr>
        <p:sp>
          <p:nvSpPr>
            <p:cNvPr id="76" name="Freeform 57">
              <a:extLst>
                <a:ext uri="{FF2B5EF4-FFF2-40B4-BE49-F238E27FC236}">
                  <a16:creationId xmlns:a16="http://schemas.microsoft.com/office/drawing/2014/main" id="{B704A883-A7E8-A570-23F3-33C16F9FDE85}"/>
                </a:ext>
              </a:extLst>
            </p:cNvPr>
            <p:cNvSpPr/>
            <p:nvPr/>
          </p:nvSpPr>
          <p:spPr>
            <a:xfrm>
              <a:off x="0" y="0"/>
              <a:ext cx="5456682" cy="5743067"/>
            </a:xfrm>
            <a:custGeom>
              <a:avLst/>
              <a:gdLst/>
              <a:ahLst/>
              <a:cxnLst/>
              <a:rect l="l" t="t" r="r" b="b"/>
              <a:pathLst>
                <a:path w="5456682" h="5743067">
                  <a:moveTo>
                    <a:pt x="0" y="909447"/>
                  </a:moveTo>
                  <a:cubicBezTo>
                    <a:pt x="0" y="407162"/>
                    <a:pt x="407162" y="0"/>
                    <a:pt x="909447" y="0"/>
                  </a:cubicBezTo>
                  <a:lnTo>
                    <a:pt x="4547235" y="0"/>
                  </a:lnTo>
                  <a:cubicBezTo>
                    <a:pt x="5049520" y="0"/>
                    <a:pt x="5456682" y="407162"/>
                    <a:pt x="5456682" y="909447"/>
                  </a:cubicBezTo>
                  <a:lnTo>
                    <a:pt x="5456682" y="4833620"/>
                  </a:lnTo>
                  <a:cubicBezTo>
                    <a:pt x="5456682" y="5335905"/>
                    <a:pt x="5049520" y="5743067"/>
                    <a:pt x="4547235" y="5743067"/>
                  </a:cubicBezTo>
                  <a:lnTo>
                    <a:pt x="909447" y="5743067"/>
                  </a:lnTo>
                  <a:cubicBezTo>
                    <a:pt x="407162" y="5743067"/>
                    <a:pt x="0" y="5335905"/>
                    <a:pt x="0" y="4833620"/>
                  </a:cubicBezTo>
                  <a:close/>
                </a:path>
              </a:pathLst>
            </a:custGeom>
            <a:solidFill>
              <a:srgbClr val="F8F8F8"/>
            </a:solidFill>
          </p:spPr>
          <p:txBody>
            <a:bodyPr/>
            <a:lstStyle/>
            <a:p>
              <a:endParaRPr lang="zh-CN" altLang="en-US" sz="1200"/>
            </a:p>
          </p:txBody>
        </p:sp>
      </p:grpSp>
      <p:sp>
        <p:nvSpPr>
          <p:cNvPr id="77" name="TextBox 60">
            <a:extLst>
              <a:ext uri="{FF2B5EF4-FFF2-40B4-BE49-F238E27FC236}">
                <a16:creationId xmlns:a16="http://schemas.microsoft.com/office/drawing/2014/main" id="{68B7C3FA-1D9C-C217-4658-3B9E4B5B8852}"/>
              </a:ext>
            </a:extLst>
          </p:cNvPr>
          <p:cNvSpPr txBox="1"/>
          <p:nvPr/>
        </p:nvSpPr>
        <p:spPr>
          <a:xfrm>
            <a:off x="7467101" y="3369640"/>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02</a:t>
            </a:r>
          </a:p>
        </p:txBody>
      </p:sp>
      <p:sp>
        <p:nvSpPr>
          <p:cNvPr id="78" name="TextBox 61">
            <a:extLst>
              <a:ext uri="{FF2B5EF4-FFF2-40B4-BE49-F238E27FC236}">
                <a16:creationId xmlns:a16="http://schemas.microsoft.com/office/drawing/2014/main" id="{42A6B0F0-84DA-DE87-3291-A8EAC455A652}"/>
              </a:ext>
            </a:extLst>
          </p:cNvPr>
          <p:cNvSpPr txBox="1"/>
          <p:nvPr/>
        </p:nvSpPr>
        <p:spPr>
          <a:xfrm>
            <a:off x="7103388" y="4217734"/>
            <a:ext cx="1846659" cy="358431"/>
          </a:xfrm>
          <a:prstGeom prst="rect">
            <a:avLst/>
          </a:prstGeom>
        </p:spPr>
        <p:txBody>
          <a:bodyPr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无监督学习</a:t>
            </a:r>
          </a:p>
        </p:txBody>
      </p:sp>
      <p:sp>
        <p:nvSpPr>
          <p:cNvPr id="79" name="TextBox 62">
            <a:extLst>
              <a:ext uri="{FF2B5EF4-FFF2-40B4-BE49-F238E27FC236}">
                <a16:creationId xmlns:a16="http://schemas.microsoft.com/office/drawing/2014/main" id="{1CF06CAF-27BF-A7AC-1598-270077543221}"/>
              </a:ext>
            </a:extLst>
          </p:cNvPr>
          <p:cNvSpPr txBox="1"/>
          <p:nvPr/>
        </p:nvSpPr>
        <p:spPr>
          <a:xfrm>
            <a:off x="7031839" y="4634328"/>
            <a:ext cx="1908476" cy="466153"/>
          </a:xfrm>
          <a:prstGeom prst="rect">
            <a:avLst/>
          </a:prstGeom>
        </p:spPr>
        <p:txBody>
          <a:bodyPr lIns="0" tIns="0" rIns="0" bIns="0" rtlCol="0" anchor="t">
            <a:spAutoFit/>
          </a:bodyPr>
          <a:lstStyle/>
          <a:p>
            <a:pPr algn="just">
              <a:lnSpc>
                <a:spcPts val="1873"/>
              </a:lnSpc>
            </a:pPr>
            <a:r>
              <a:rPr lang="en-US" altLang="zh-CN" sz="1200" dirty="0">
                <a:solidFill>
                  <a:srgbClr val="3B424B"/>
                </a:solidFill>
                <a:ea typeface="字由点字典黑 45J" panose="00020600040101010101" charset="-122"/>
              </a:rPr>
              <a:t>LDA(Latent Dirichlet Allocation</a:t>
            </a:r>
            <a:r>
              <a:rPr lang="zh-CN" altLang="en-US" sz="1200" dirty="0">
                <a:solidFill>
                  <a:srgbClr val="3B424B"/>
                </a:solidFill>
                <a:ea typeface="字由点字典黑 45J" panose="00020600040101010101" charset="-122"/>
              </a:rPr>
              <a:t>，潜在狄利克雷分配）</a:t>
            </a:r>
            <a:endParaRPr lang="en-US" sz="1200" dirty="0">
              <a:solidFill>
                <a:srgbClr val="3B424B"/>
              </a:solidFill>
              <a:ea typeface="字由点字典黑 45J" panose="00020600040101010101" charset="-122"/>
            </a:endParaRPr>
          </a:p>
        </p:txBody>
      </p:sp>
      <p:sp>
        <p:nvSpPr>
          <p:cNvPr id="80" name="TextBox 67">
            <a:extLst>
              <a:ext uri="{FF2B5EF4-FFF2-40B4-BE49-F238E27FC236}">
                <a16:creationId xmlns:a16="http://schemas.microsoft.com/office/drawing/2014/main" id="{905398C5-D904-491E-FEC0-D7E8CC2B895A}"/>
              </a:ext>
            </a:extLst>
          </p:cNvPr>
          <p:cNvSpPr txBox="1"/>
          <p:nvPr/>
        </p:nvSpPr>
        <p:spPr>
          <a:xfrm>
            <a:off x="8530757" y="3444422"/>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03</a:t>
            </a:r>
          </a:p>
        </p:txBody>
      </p:sp>
      <p:grpSp>
        <p:nvGrpSpPr>
          <p:cNvPr id="81" name="Group 51">
            <a:extLst>
              <a:ext uri="{FF2B5EF4-FFF2-40B4-BE49-F238E27FC236}">
                <a16:creationId xmlns:a16="http://schemas.microsoft.com/office/drawing/2014/main" id="{158EC342-BED6-DC93-CB82-6DED84D21DB9}"/>
              </a:ext>
            </a:extLst>
          </p:cNvPr>
          <p:cNvGrpSpPr/>
          <p:nvPr/>
        </p:nvGrpSpPr>
        <p:grpSpPr>
          <a:xfrm rot="2627273">
            <a:off x="3511445" y="3318360"/>
            <a:ext cx="790408" cy="790408"/>
            <a:chOff x="0" y="0"/>
            <a:chExt cx="1580816" cy="1580816"/>
          </a:xfrm>
          <a:solidFill>
            <a:srgbClr val="005BAB"/>
          </a:solidFill>
        </p:grpSpPr>
        <p:sp>
          <p:nvSpPr>
            <p:cNvPr id="82" name="Freeform 52">
              <a:extLst>
                <a:ext uri="{FF2B5EF4-FFF2-40B4-BE49-F238E27FC236}">
                  <a16:creationId xmlns:a16="http://schemas.microsoft.com/office/drawing/2014/main" id="{9569DB43-6C28-17C7-C9C1-8E2368F177EB}"/>
                </a:ext>
              </a:extLst>
            </p:cNvPr>
            <p:cNvSpPr/>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83" name="TextBox 53">
            <a:extLst>
              <a:ext uri="{FF2B5EF4-FFF2-40B4-BE49-F238E27FC236}">
                <a16:creationId xmlns:a16="http://schemas.microsoft.com/office/drawing/2014/main" id="{6459C69F-DC73-0FBF-F10F-903C22E3CC5E}"/>
              </a:ext>
            </a:extLst>
          </p:cNvPr>
          <p:cNvSpPr txBox="1"/>
          <p:nvPr/>
        </p:nvSpPr>
        <p:spPr>
          <a:xfrm>
            <a:off x="3402488" y="3458008"/>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01</a:t>
            </a:r>
          </a:p>
        </p:txBody>
      </p:sp>
      <p:grpSp>
        <p:nvGrpSpPr>
          <p:cNvPr id="84" name="Group 58">
            <a:extLst>
              <a:ext uri="{FF2B5EF4-FFF2-40B4-BE49-F238E27FC236}">
                <a16:creationId xmlns:a16="http://schemas.microsoft.com/office/drawing/2014/main" id="{C59A2C3F-616B-8722-B506-ADB563C2D333}"/>
              </a:ext>
            </a:extLst>
          </p:cNvPr>
          <p:cNvGrpSpPr/>
          <p:nvPr/>
        </p:nvGrpSpPr>
        <p:grpSpPr>
          <a:xfrm rot="2627273">
            <a:off x="7630674" y="3240749"/>
            <a:ext cx="790408" cy="790408"/>
            <a:chOff x="0" y="0"/>
            <a:chExt cx="1580816" cy="1580816"/>
          </a:xfrm>
          <a:solidFill>
            <a:srgbClr val="005BAB"/>
          </a:solidFill>
        </p:grpSpPr>
        <p:sp>
          <p:nvSpPr>
            <p:cNvPr id="85" name="Freeform 59">
              <a:extLst>
                <a:ext uri="{FF2B5EF4-FFF2-40B4-BE49-F238E27FC236}">
                  <a16:creationId xmlns:a16="http://schemas.microsoft.com/office/drawing/2014/main" id="{355F20EC-800B-5A24-B831-0119ECEAD92D}"/>
                </a:ext>
              </a:extLst>
            </p:cNvPr>
            <p:cNvSpPr/>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86" name="TextBox 60">
            <a:extLst>
              <a:ext uri="{FF2B5EF4-FFF2-40B4-BE49-F238E27FC236}">
                <a16:creationId xmlns:a16="http://schemas.microsoft.com/office/drawing/2014/main" id="{6D969366-6FE5-01A3-A39E-893DFF50E105}"/>
              </a:ext>
            </a:extLst>
          </p:cNvPr>
          <p:cNvSpPr txBox="1"/>
          <p:nvPr/>
        </p:nvSpPr>
        <p:spPr>
          <a:xfrm>
            <a:off x="7521718" y="3380397"/>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02</a:t>
            </a:r>
          </a:p>
        </p:txBody>
      </p:sp>
    </p:spTree>
    <p:extLst>
      <p:ext uri="{BB962C8B-B14F-4D97-AF65-F5344CB8AC3E}">
        <p14:creationId xmlns:p14="http://schemas.microsoft.com/office/powerpoint/2010/main" val="1412477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800" y="1582366"/>
            <a:ext cx="4461934" cy="54"/>
          </a:xfrm>
          <a:prstGeom prst="line">
            <a:avLst/>
          </a:prstGeom>
          <a:ln w="28575" cap="rnd">
            <a:solidFill>
              <a:srgbClr val="005BAB"/>
            </a:solidFill>
            <a:prstDash val="solid"/>
            <a:headEnd type="oval" w="lg" len="lg"/>
            <a:tailEnd type="triangle" w="lg" len="med"/>
          </a:ln>
        </p:spPr>
        <p:txBody>
          <a:bodyPr/>
          <a:lstStyle/>
          <a:p>
            <a:endParaRPr lang="zh-CN" altLang="en-US" sz="1200"/>
          </a:p>
        </p:txBody>
      </p:sp>
      <p:grpSp>
        <p:nvGrpSpPr>
          <p:cNvPr id="55" name="Group 55"/>
          <p:cNvGrpSpPr/>
          <p:nvPr/>
        </p:nvGrpSpPr>
        <p:grpSpPr>
          <a:xfrm>
            <a:off x="6999765" y="1154533"/>
            <a:ext cx="2837446" cy="504195"/>
            <a:chOff x="-3352800" y="0"/>
            <a:chExt cx="5674892" cy="1008389"/>
          </a:xfrm>
        </p:grpSpPr>
        <p:sp>
          <p:nvSpPr>
            <p:cNvPr id="56" name="Freeform 56"/>
            <p:cNvSpPr/>
            <p:nvPr/>
          </p:nvSpPr>
          <p:spPr>
            <a:xfrm>
              <a:off x="-335280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7" name="TextBox 57"/>
            <p:cNvSpPr txBox="1"/>
            <p:nvPr/>
          </p:nvSpPr>
          <p:spPr>
            <a:xfrm>
              <a:off x="-3251200" y="39793"/>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sym typeface="+mn-ea"/>
                </a:rPr>
                <a:t>特征提取可视化</a:t>
              </a:r>
              <a:endParaRPr lang="zh-CN" altLang="en-US" sz="2400" dirty="0">
                <a:solidFill>
                  <a:srgbClr val="FFFFFF"/>
                </a:solidFill>
                <a:ea typeface="字由点字典黑 65J" panose="00020600040101010101" charset="-122"/>
              </a:endParaRPr>
            </a:p>
          </p:txBody>
        </p:sp>
      </p:grpSp>
      <p:sp>
        <p:nvSpPr>
          <p:cNvPr id="62" name="TextBox 62"/>
          <p:cNvSpPr txBox="1"/>
          <p:nvPr/>
        </p:nvSpPr>
        <p:spPr>
          <a:xfrm>
            <a:off x="603034" y="1029918"/>
            <a:ext cx="4790234" cy="564257"/>
          </a:xfrm>
          <a:prstGeom prst="rect">
            <a:avLst/>
          </a:prstGeom>
        </p:spPr>
        <p:txBody>
          <a:bodyPr wrap="square" lIns="0" tIns="0" rIns="0" bIns="0" rtlCol="0" anchor="t">
            <a:spAutoFit/>
          </a:bodyPr>
          <a:lstStyle/>
          <a:p>
            <a:pPr algn="ctr">
              <a:lnSpc>
                <a:spcPts val="4400"/>
              </a:lnSpc>
            </a:pPr>
            <a:r>
              <a:rPr lang="en-US" altLang="zh-CN" sz="3667" dirty="0">
                <a:solidFill>
                  <a:srgbClr val="005BAB"/>
                </a:solidFill>
                <a:ea typeface="字由点字典黑 65J" panose="00020600040101010101" charset="-122"/>
              </a:rPr>
              <a:t>BERT</a:t>
            </a:r>
            <a:r>
              <a:rPr lang="zh-CN" altLang="en-US" sz="3667" dirty="0">
                <a:solidFill>
                  <a:srgbClr val="005BAB"/>
                </a:solidFill>
                <a:ea typeface="字由点字典黑 65J" panose="00020600040101010101" charset="-122"/>
              </a:rPr>
              <a:t>嵌入</a:t>
            </a: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65"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66" name="图片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
        <p:nvSpPr>
          <p:cNvPr id="45" name="文本框 44">
            <a:extLst>
              <a:ext uri="{FF2B5EF4-FFF2-40B4-BE49-F238E27FC236}">
                <a16:creationId xmlns:a16="http://schemas.microsoft.com/office/drawing/2014/main" id="{4F6F15A3-774C-1992-A46C-4769462E6C4F}"/>
              </a:ext>
            </a:extLst>
          </p:cNvPr>
          <p:cNvSpPr txBox="1"/>
          <p:nvPr/>
        </p:nvSpPr>
        <p:spPr>
          <a:xfrm>
            <a:off x="674117" y="2666353"/>
            <a:ext cx="6096000" cy="3139321"/>
          </a:xfrm>
          <a:prstGeom prst="rect">
            <a:avLst/>
          </a:prstGeom>
          <a:noFill/>
        </p:spPr>
        <p:txBody>
          <a:bodyPr wrap="square">
            <a:spAutoFit/>
          </a:bodyPr>
          <a:lstStyle/>
          <a:p>
            <a:r>
              <a:rPr lang="en-US" altLang="zh-CN" sz="1800" dirty="0">
                <a:solidFill>
                  <a:srgbClr val="000000"/>
                </a:solidFill>
                <a:effectLst/>
                <a:latin typeface="LMRoman10-Regular"/>
              </a:rPr>
              <a:t>BERT </a:t>
            </a:r>
            <a:r>
              <a:rPr lang="zh-CN" altLang="en-US" sz="1800" dirty="0">
                <a:solidFill>
                  <a:srgbClr val="000000"/>
                </a:solidFill>
                <a:effectLst/>
                <a:latin typeface="宋体" panose="02010600030101010101" pitchFamily="2" charset="-122"/>
                <a:ea typeface="宋体" panose="02010600030101010101" pitchFamily="2" charset="-122"/>
              </a:rPr>
              <a:t>的训练包括两个主要任务：</a:t>
            </a:r>
            <a:endParaRPr lang="en-US" altLang="zh-CN" sz="1800" dirty="0">
              <a:solidFill>
                <a:srgbClr val="000000"/>
              </a:solidFill>
              <a:effectLst/>
              <a:latin typeface="宋体" panose="02010600030101010101" pitchFamily="2" charset="-122"/>
              <a:ea typeface="宋体" panose="02010600030101010101" pitchFamily="2" charset="-122"/>
            </a:endParaRPr>
          </a:p>
          <a:p>
            <a:r>
              <a:rPr lang="en-US" altLang="zh-CN" sz="1800" b="1" dirty="0">
                <a:solidFill>
                  <a:srgbClr val="000000"/>
                </a:solidFill>
                <a:effectLst/>
                <a:latin typeface="LMRoman10-Bold"/>
              </a:rPr>
              <a:t>Masked Language Model (MLM)</a:t>
            </a:r>
            <a:r>
              <a:rPr lang="zh-CN" altLang="en-US" sz="1800" dirty="0">
                <a:solidFill>
                  <a:srgbClr val="000000"/>
                </a:solidFill>
                <a:effectLst/>
                <a:latin typeface="宋体" panose="02010600030101010101" pitchFamily="2" charset="-122"/>
                <a:ea typeface="宋体" panose="02010600030101010101" pitchFamily="2" charset="-122"/>
              </a:rPr>
              <a:t>，随机遮蔽输入句子中的某些词（例如将它们替换为一个特殊的 </a:t>
            </a:r>
            <a:r>
              <a:rPr lang="en-US" altLang="zh-CN" sz="1800" dirty="0">
                <a:solidFill>
                  <a:srgbClr val="000000"/>
                </a:solidFill>
                <a:effectLst/>
                <a:latin typeface="LMRoman10-Regular"/>
              </a:rPr>
              <a:t>[MASK] </a:t>
            </a:r>
            <a:r>
              <a:rPr lang="zh-CN" altLang="en-US" sz="1800" dirty="0">
                <a:solidFill>
                  <a:srgbClr val="000000"/>
                </a:solidFill>
                <a:effectLst/>
                <a:latin typeface="宋体" panose="02010600030101010101" pitchFamily="2" charset="-122"/>
                <a:ea typeface="宋体" panose="02010600030101010101" pitchFamily="2" charset="-122"/>
              </a:rPr>
              <a:t>标记），然后模型需要预测这些遮蔽词。</a:t>
            </a:r>
            <a:r>
              <a:rPr lang="en-US" altLang="zh-CN" sz="1800" b="1" dirty="0">
                <a:solidFill>
                  <a:srgbClr val="000000"/>
                </a:solidFill>
                <a:effectLst/>
                <a:latin typeface="LMRoman10-Bold"/>
              </a:rPr>
              <a:t>Next Sentence </a:t>
            </a:r>
            <a:endParaRPr lang="en-US" altLang="zh-CN" dirty="0"/>
          </a:p>
          <a:p>
            <a:r>
              <a:rPr lang="en-US" altLang="zh-CN" sz="1800" b="1" dirty="0">
                <a:solidFill>
                  <a:srgbClr val="000000"/>
                </a:solidFill>
                <a:effectLst/>
                <a:latin typeface="LMRoman10-Bold"/>
              </a:rPr>
              <a:t>Prediction (NSP)</a:t>
            </a:r>
            <a:r>
              <a:rPr lang="zh-CN" altLang="en-US" sz="1800" dirty="0">
                <a:solidFill>
                  <a:srgbClr val="000000"/>
                </a:solidFill>
                <a:effectLst/>
                <a:latin typeface="宋体" panose="02010600030101010101" pitchFamily="2" charset="-122"/>
                <a:ea typeface="宋体" panose="02010600030101010101" pitchFamily="2" charset="-122"/>
              </a:rPr>
              <a:t>，给定两个句子 </a:t>
            </a:r>
            <a:r>
              <a:rPr lang="en-US" altLang="zh-CN" sz="1800" dirty="0">
                <a:solidFill>
                  <a:srgbClr val="000000"/>
                </a:solidFill>
                <a:effectLst/>
                <a:latin typeface="LMRoman10-Regular"/>
              </a:rPr>
              <a:t>A </a:t>
            </a:r>
            <a:r>
              <a:rPr lang="zh-CN" altLang="en-US" sz="1800" dirty="0">
                <a:solidFill>
                  <a:srgbClr val="000000"/>
                </a:solidFill>
                <a:effectLst/>
                <a:latin typeface="宋体" panose="02010600030101010101" pitchFamily="2" charset="-122"/>
                <a:ea typeface="宋体" panose="02010600030101010101" pitchFamily="2" charset="-122"/>
              </a:rPr>
              <a:t>和 </a:t>
            </a:r>
            <a:r>
              <a:rPr lang="en-US" altLang="zh-CN" sz="1800" dirty="0">
                <a:solidFill>
                  <a:srgbClr val="000000"/>
                </a:solidFill>
                <a:effectLst/>
                <a:latin typeface="LMRoman10-Regular"/>
              </a:rPr>
              <a:t>B</a:t>
            </a:r>
            <a:r>
              <a:rPr lang="zh-CN" altLang="en-US" sz="1800" dirty="0">
                <a:solidFill>
                  <a:srgbClr val="000000"/>
                </a:solidFill>
                <a:effectLst/>
                <a:latin typeface="宋体" panose="02010600030101010101" pitchFamily="2" charset="-122"/>
                <a:ea typeface="宋体" panose="02010600030101010101" pitchFamily="2" charset="-122"/>
              </a:rPr>
              <a:t>，模型需要预测 </a:t>
            </a:r>
            <a:r>
              <a:rPr lang="en-US" altLang="zh-CN" sz="1800" dirty="0">
                <a:solidFill>
                  <a:srgbClr val="000000"/>
                </a:solidFill>
                <a:effectLst/>
                <a:latin typeface="LMRoman10-Regular"/>
              </a:rPr>
              <a:t>B </a:t>
            </a:r>
            <a:r>
              <a:rPr lang="zh-CN" altLang="en-US" sz="1800" dirty="0">
                <a:solidFill>
                  <a:srgbClr val="000000"/>
                </a:solidFill>
                <a:effectLst/>
                <a:latin typeface="宋体" panose="02010600030101010101" pitchFamily="2" charset="-122"/>
                <a:ea typeface="宋体" panose="02010600030101010101" pitchFamily="2" charset="-122"/>
              </a:rPr>
              <a:t>是否是 </a:t>
            </a:r>
            <a:r>
              <a:rPr lang="en-US" altLang="zh-CN" sz="1800" dirty="0">
                <a:solidFill>
                  <a:srgbClr val="000000"/>
                </a:solidFill>
                <a:effectLst/>
                <a:latin typeface="LMRoman10-Regular"/>
              </a:rPr>
              <a:t>A </a:t>
            </a:r>
            <a:r>
              <a:rPr lang="zh-CN" altLang="en-US" sz="1800" dirty="0">
                <a:solidFill>
                  <a:srgbClr val="000000"/>
                </a:solidFill>
                <a:effectLst/>
                <a:latin typeface="宋体" panose="02010600030101010101" pitchFamily="2" charset="-122"/>
                <a:ea typeface="宋体" panose="02010600030101010101" pitchFamily="2" charset="-122"/>
              </a:rPr>
              <a:t>的下一句。 </a:t>
            </a:r>
            <a:endParaRPr lang="en-US" altLang="zh-CN" sz="1800" dirty="0">
              <a:solidFill>
                <a:srgbClr val="000000"/>
              </a:solidFill>
              <a:effectLst/>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r>
              <a:rPr lang="zh-CN" altLang="en-US" dirty="0">
                <a:solidFill>
                  <a:srgbClr val="000000"/>
                </a:solidFill>
                <a:latin typeface="宋体" panose="02010600030101010101" pitchFamily="2" charset="-122"/>
                <a:ea typeface="宋体" panose="02010600030101010101" pitchFamily="2" charset="-122"/>
              </a:rPr>
              <a:t>自注意力机制：</a:t>
            </a:r>
            <a:endParaRPr lang="en-US" altLang="zh-CN" dirty="0">
              <a:solidFill>
                <a:srgbClr val="000000"/>
              </a:solidFill>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endParaRPr lang="zh-CN" altLang="en-US" dirty="0"/>
          </a:p>
        </p:txBody>
      </p:sp>
      <p:pic>
        <p:nvPicPr>
          <p:cNvPr id="49" name="图片 48">
            <a:extLst>
              <a:ext uri="{FF2B5EF4-FFF2-40B4-BE49-F238E27FC236}">
                <a16:creationId xmlns:a16="http://schemas.microsoft.com/office/drawing/2014/main" id="{D562DF0C-06AB-F6CB-58EF-84579EFE8C18}"/>
              </a:ext>
            </a:extLst>
          </p:cNvPr>
          <p:cNvPicPr>
            <a:picLocks noChangeAspect="1"/>
          </p:cNvPicPr>
          <p:nvPr/>
        </p:nvPicPr>
        <p:blipFill>
          <a:blip r:embed="rId3"/>
          <a:stretch>
            <a:fillRect/>
          </a:stretch>
        </p:blipFill>
        <p:spPr>
          <a:xfrm>
            <a:off x="847693" y="4978022"/>
            <a:ext cx="4533050" cy="618717"/>
          </a:xfrm>
          <a:prstGeom prst="rect">
            <a:avLst/>
          </a:prstGeom>
        </p:spPr>
      </p:pic>
      <p:pic>
        <p:nvPicPr>
          <p:cNvPr id="58" name="图片 57">
            <a:extLst>
              <a:ext uri="{FF2B5EF4-FFF2-40B4-BE49-F238E27FC236}">
                <a16:creationId xmlns:a16="http://schemas.microsoft.com/office/drawing/2014/main" id="{620372ED-D829-E549-1180-D3BB314926F8}"/>
              </a:ext>
            </a:extLst>
          </p:cNvPr>
          <p:cNvPicPr>
            <a:picLocks noChangeAspect="1"/>
          </p:cNvPicPr>
          <p:nvPr/>
        </p:nvPicPr>
        <p:blipFill>
          <a:blip r:embed="rId4"/>
          <a:stretch>
            <a:fillRect/>
          </a:stretch>
        </p:blipFill>
        <p:spPr>
          <a:xfrm>
            <a:off x="467462" y="5596739"/>
            <a:ext cx="5746379" cy="838796"/>
          </a:xfrm>
          <a:prstGeom prst="rect">
            <a:avLst/>
          </a:prstGeom>
        </p:spPr>
      </p:pic>
      <p:grpSp>
        <p:nvGrpSpPr>
          <p:cNvPr id="63" name="Group 55">
            <a:extLst>
              <a:ext uri="{FF2B5EF4-FFF2-40B4-BE49-F238E27FC236}">
                <a16:creationId xmlns:a16="http://schemas.microsoft.com/office/drawing/2014/main" id="{7974D40F-C933-3EBA-E7E1-FDCD0EE9711F}"/>
              </a:ext>
            </a:extLst>
          </p:cNvPr>
          <p:cNvGrpSpPr/>
          <p:nvPr/>
        </p:nvGrpSpPr>
        <p:grpSpPr>
          <a:xfrm>
            <a:off x="661968" y="1960794"/>
            <a:ext cx="2837446" cy="504195"/>
            <a:chOff x="-3352800" y="0"/>
            <a:chExt cx="5674892" cy="1008389"/>
          </a:xfrm>
        </p:grpSpPr>
        <p:sp>
          <p:nvSpPr>
            <p:cNvPr id="67" name="Freeform 56">
              <a:extLst>
                <a:ext uri="{FF2B5EF4-FFF2-40B4-BE49-F238E27FC236}">
                  <a16:creationId xmlns:a16="http://schemas.microsoft.com/office/drawing/2014/main" id="{D8E6D12B-50EE-CC30-0331-4EE077D3D299}"/>
                </a:ext>
              </a:extLst>
            </p:cNvPr>
            <p:cNvSpPr/>
            <p:nvPr/>
          </p:nvSpPr>
          <p:spPr>
            <a:xfrm>
              <a:off x="-335280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68" name="TextBox 57">
              <a:extLst>
                <a:ext uri="{FF2B5EF4-FFF2-40B4-BE49-F238E27FC236}">
                  <a16:creationId xmlns:a16="http://schemas.microsoft.com/office/drawing/2014/main" id="{73CA2D2E-88D7-0815-E150-D2F7F07BB851}"/>
                </a:ext>
              </a:extLst>
            </p:cNvPr>
            <p:cNvSpPr txBox="1"/>
            <p:nvPr/>
          </p:nvSpPr>
          <p:spPr>
            <a:xfrm>
              <a:off x="-3251200" y="39793"/>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sym typeface="+mn-ea"/>
                </a:rPr>
                <a:t>数学模型</a:t>
              </a:r>
              <a:endParaRPr lang="zh-CN" altLang="en-US" sz="2400" dirty="0">
                <a:solidFill>
                  <a:srgbClr val="FFFFFF"/>
                </a:solidFill>
                <a:ea typeface="字由点字典黑 65J" panose="00020600040101010101" charset="-122"/>
              </a:endParaRPr>
            </a:p>
          </p:txBody>
        </p:sp>
      </p:grpSp>
      <p:sp>
        <p:nvSpPr>
          <p:cNvPr id="69" name="文本框 68">
            <a:extLst>
              <a:ext uri="{FF2B5EF4-FFF2-40B4-BE49-F238E27FC236}">
                <a16:creationId xmlns:a16="http://schemas.microsoft.com/office/drawing/2014/main" id="{2A8C3968-BA81-60EF-FAE3-B0723F9906BA}"/>
              </a:ext>
            </a:extLst>
          </p:cNvPr>
          <p:cNvSpPr txBox="1"/>
          <p:nvPr/>
        </p:nvSpPr>
        <p:spPr>
          <a:xfrm>
            <a:off x="5968361" y="4569060"/>
            <a:ext cx="6096000" cy="1200329"/>
          </a:xfrm>
          <a:prstGeom prst="rect">
            <a:avLst/>
          </a:prstGeom>
          <a:noFill/>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输入朴素贝叶斯分类器时，将前文的</a:t>
            </a:r>
            <a:r>
              <a:rPr lang="en-US" altLang="zh-CN" dirty="0">
                <a:solidFill>
                  <a:srgbClr val="000000"/>
                </a:solidFill>
                <a:latin typeface="宋体" panose="02010600030101010101" pitchFamily="2" charset="-122"/>
                <a:ea typeface="宋体" panose="02010600030101010101" pitchFamily="2" charset="-122"/>
              </a:rPr>
              <a:t>TF-IDF</a:t>
            </a:r>
            <a:r>
              <a:rPr lang="zh-CN" altLang="en-US" dirty="0">
                <a:solidFill>
                  <a:srgbClr val="000000"/>
                </a:solidFill>
                <a:latin typeface="宋体" panose="02010600030101010101" pitchFamily="2" charset="-122"/>
                <a:ea typeface="宋体" panose="02010600030101010101" pitchFamily="2" charset="-122"/>
              </a:rPr>
              <a:t>特征提取向量与</a:t>
            </a:r>
            <a:r>
              <a:rPr lang="en-US" altLang="zh-CN" dirty="0">
                <a:solidFill>
                  <a:srgbClr val="000000"/>
                </a:solidFill>
                <a:latin typeface="宋体" panose="02010600030101010101" pitchFamily="2" charset="-122"/>
                <a:ea typeface="宋体" panose="02010600030101010101" pitchFamily="2" charset="-122"/>
              </a:rPr>
              <a:t>BERT</a:t>
            </a:r>
            <a:r>
              <a:rPr lang="zh-CN" altLang="en-US" dirty="0">
                <a:solidFill>
                  <a:srgbClr val="000000"/>
                </a:solidFill>
                <a:latin typeface="宋体" panose="02010600030101010101" pitchFamily="2" charset="-122"/>
                <a:ea typeface="宋体" panose="02010600030101010101" pitchFamily="2" charset="-122"/>
              </a:rPr>
              <a:t>向量整合：</a:t>
            </a:r>
            <a:endParaRPr lang="en-US" altLang="zh-CN" dirty="0">
              <a:solidFill>
                <a:srgbClr val="000000"/>
              </a:solidFill>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endParaRPr lang="zh-CN" altLang="en-US" dirty="0"/>
          </a:p>
        </p:txBody>
      </p:sp>
      <p:pic>
        <p:nvPicPr>
          <p:cNvPr id="71" name="图片 70">
            <a:extLst>
              <a:ext uri="{FF2B5EF4-FFF2-40B4-BE49-F238E27FC236}">
                <a16:creationId xmlns:a16="http://schemas.microsoft.com/office/drawing/2014/main" id="{45221568-A04F-F54C-8402-91CE8D25DD4B}"/>
              </a:ext>
            </a:extLst>
          </p:cNvPr>
          <p:cNvPicPr>
            <a:picLocks noChangeAspect="1"/>
          </p:cNvPicPr>
          <p:nvPr/>
        </p:nvPicPr>
        <p:blipFill>
          <a:blip r:embed="rId5"/>
          <a:stretch>
            <a:fillRect/>
          </a:stretch>
        </p:blipFill>
        <p:spPr>
          <a:xfrm>
            <a:off x="5968361" y="5403373"/>
            <a:ext cx="4100344" cy="790781"/>
          </a:xfrm>
          <a:prstGeom prst="rect">
            <a:avLst/>
          </a:prstGeom>
        </p:spPr>
      </p:pic>
      <p:pic>
        <p:nvPicPr>
          <p:cNvPr id="73" name="图片 72" descr="图表, 散点图&#10;&#10;描述已自动生成">
            <a:extLst>
              <a:ext uri="{FF2B5EF4-FFF2-40B4-BE49-F238E27FC236}">
                <a16:creationId xmlns:a16="http://schemas.microsoft.com/office/drawing/2014/main" id="{F42F1C1A-53F2-6F9C-0379-641CF7206F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0657" y="2148989"/>
            <a:ext cx="2673229" cy="2018288"/>
          </a:xfrm>
          <a:prstGeom prst="rect">
            <a:avLst/>
          </a:prstGeom>
        </p:spPr>
      </p:pic>
      <p:pic>
        <p:nvPicPr>
          <p:cNvPr id="75" name="图片 74" descr="图片包含 日程表&#10;&#10;描述已自动生成">
            <a:extLst>
              <a:ext uri="{FF2B5EF4-FFF2-40B4-BE49-F238E27FC236}">
                <a16:creationId xmlns:a16="http://schemas.microsoft.com/office/drawing/2014/main" id="{E8BBEE67-7D42-760A-F100-F0EBBC2D93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1132" y="2359653"/>
            <a:ext cx="2899046" cy="1751024"/>
          </a:xfrm>
          <a:prstGeom prst="rect">
            <a:avLst/>
          </a:prstGeom>
        </p:spPr>
      </p:pic>
    </p:spTree>
    <p:extLst>
      <p:ext uri="{BB962C8B-B14F-4D97-AF65-F5344CB8AC3E}">
        <p14:creationId xmlns:p14="http://schemas.microsoft.com/office/powerpoint/2010/main" val="90949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800" y="1582366"/>
            <a:ext cx="4461934" cy="54"/>
          </a:xfrm>
          <a:prstGeom prst="line">
            <a:avLst/>
          </a:prstGeom>
          <a:ln w="28575" cap="rnd">
            <a:solidFill>
              <a:srgbClr val="005BAB"/>
            </a:solidFill>
            <a:prstDash val="solid"/>
            <a:headEnd type="oval" w="lg" len="lg"/>
            <a:tailEnd type="triangle" w="lg" len="med"/>
          </a:ln>
        </p:spPr>
        <p:txBody>
          <a:bodyPr/>
          <a:lstStyle/>
          <a:p>
            <a:endParaRPr lang="zh-CN" altLang="en-US" sz="1200"/>
          </a:p>
        </p:txBody>
      </p:sp>
      <p:sp>
        <p:nvSpPr>
          <p:cNvPr id="62" name="TextBox 62"/>
          <p:cNvSpPr txBox="1"/>
          <p:nvPr/>
        </p:nvSpPr>
        <p:spPr>
          <a:xfrm>
            <a:off x="603034" y="1029918"/>
            <a:ext cx="4790234"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朴素贝叶斯分类器</a:t>
            </a: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65"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66" name="图片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
        <p:nvSpPr>
          <p:cNvPr id="45" name="文本框 44">
            <a:extLst>
              <a:ext uri="{FF2B5EF4-FFF2-40B4-BE49-F238E27FC236}">
                <a16:creationId xmlns:a16="http://schemas.microsoft.com/office/drawing/2014/main" id="{4F6F15A3-774C-1992-A46C-4769462E6C4F}"/>
              </a:ext>
            </a:extLst>
          </p:cNvPr>
          <p:cNvSpPr txBox="1"/>
          <p:nvPr/>
        </p:nvSpPr>
        <p:spPr>
          <a:xfrm>
            <a:off x="674117" y="2666353"/>
            <a:ext cx="6096000" cy="2585323"/>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    在进行特征提取后，需要建立有监督学习主题模型以识别文本主题，采用朴素贝叶斯分类器方法进行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分类训练，可以很好的达到精准识别主题的目的。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朴素贝叶斯分类器是一种简单而有效的机器学习算法，特别适用于文本分类问题。朴素贝叶斯分类器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基于贝叶斯定理，并假设特征之间相互独立： </a:t>
            </a:r>
            <a:endParaRPr lang="en-US" altLang="zh-CN" dirty="0">
              <a:solidFill>
                <a:srgbClr val="000000"/>
              </a:solidFill>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endParaRPr lang="en-US" altLang="zh-CN" dirty="0">
              <a:solidFill>
                <a:srgbClr val="000000"/>
              </a:solidFill>
              <a:latin typeface="宋体" panose="02010600030101010101" pitchFamily="2" charset="-122"/>
              <a:ea typeface="宋体" panose="02010600030101010101" pitchFamily="2" charset="-122"/>
            </a:endParaRPr>
          </a:p>
          <a:p>
            <a:endParaRPr lang="zh-CN" altLang="en-US" dirty="0"/>
          </a:p>
        </p:txBody>
      </p:sp>
      <p:grpSp>
        <p:nvGrpSpPr>
          <p:cNvPr id="63" name="Group 55">
            <a:extLst>
              <a:ext uri="{FF2B5EF4-FFF2-40B4-BE49-F238E27FC236}">
                <a16:creationId xmlns:a16="http://schemas.microsoft.com/office/drawing/2014/main" id="{7974D40F-C933-3EBA-E7E1-FDCD0EE9711F}"/>
              </a:ext>
            </a:extLst>
          </p:cNvPr>
          <p:cNvGrpSpPr/>
          <p:nvPr/>
        </p:nvGrpSpPr>
        <p:grpSpPr>
          <a:xfrm>
            <a:off x="661968" y="1960794"/>
            <a:ext cx="2837446" cy="504195"/>
            <a:chOff x="-3352800" y="0"/>
            <a:chExt cx="5674892" cy="1008389"/>
          </a:xfrm>
        </p:grpSpPr>
        <p:sp>
          <p:nvSpPr>
            <p:cNvPr id="67" name="Freeform 56">
              <a:extLst>
                <a:ext uri="{FF2B5EF4-FFF2-40B4-BE49-F238E27FC236}">
                  <a16:creationId xmlns:a16="http://schemas.microsoft.com/office/drawing/2014/main" id="{D8E6D12B-50EE-CC30-0331-4EE077D3D299}"/>
                </a:ext>
              </a:extLst>
            </p:cNvPr>
            <p:cNvSpPr/>
            <p:nvPr/>
          </p:nvSpPr>
          <p:spPr>
            <a:xfrm>
              <a:off x="-335280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68" name="TextBox 57">
              <a:extLst>
                <a:ext uri="{FF2B5EF4-FFF2-40B4-BE49-F238E27FC236}">
                  <a16:creationId xmlns:a16="http://schemas.microsoft.com/office/drawing/2014/main" id="{73CA2D2E-88D7-0815-E150-D2F7F07BB851}"/>
                </a:ext>
              </a:extLst>
            </p:cNvPr>
            <p:cNvSpPr txBox="1"/>
            <p:nvPr/>
          </p:nvSpPr>
          <p:spPr>
            <a:xfrm>
              <a:off x="-3251200" y="39793"/>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sym typeface="+mn-ea"/>
                </a:rPr>
                <a:t>数学模型</a:t>
              </a:r>
              <a:endParaRPr lang="zh-CN" altLang="en-US" sz="2400" dirty="0">
                <a:solidFill>
                  <a:srgbClr val="FFFFFF"/>
                </a:solidFill>
                <a:ea typeface="字由点字典黑 65J" panose="00020600040101010101" charset="-122"/>
              </a:endParaRPr>
            </a:p>
          </p:txBody>
        </p:sp>
      </p:grpSp>
      <p:pic>
        <p:nvPicPr>
          <p:cNvPr id="6" name="图片 5">
            <a:extLst>
              <a:ext uri="{FF2B5EF4-FFF2-40B4-BE49-F238E27FC236}">
                <a16:creationId xmlns:a16="http://schemas.microsoft.com/office/drawing/2014/main" id="{698C4C24-11F1-7F49-B280-613D58FD9ED5}"/>
              </a:ext>
            </a:extLst>
          </p:cNvPr>
          <p:cNvPicPr>
            <a:picLocks noChangeAspect="1"/>
          </p:cNvPicPr>
          <p:nvPr/>
        </p:nvPicPr>
        <p:blipFill>
          <a:blip r:embed="rId3"/>
          <a:stretch>
            <a:fillRect/>
          </a:stretch>
        </p:blipFill>
        <p:spPr>
          <a:xfrm>
            <a:off x="1831175" y="4486019"/>
            <a:ext cx="2333951" cy="695422"/>
          </a:xfrm>
          <a:prstGeom prst="rect">
            <a:avLst/>
          </a:prstGeom>
        </p:spPr>
      </p:pic>
      <p:sp>
        <p:nvSpPr>
          <p:cNvPr id="46" name="文本框 45">
            <a:extLst>
              <a:ext uri="{FF2B5EF4-FFF2-40B4-BE49-F238E27FC236}">
                <a16:creationId xmlns:a16="http://schemas.microsoft.com/office/drawing/2014/main" id="{3BB29A3C-9966-E03B-E8A7-C3126F1CBD90}"/>
              </a:ext>
            </a:extLst>
          </p:cNvPr>
          <p:cNvSpPr txBox="1"/>
          <p:nvPr/>
        </p:nvSpPr>
        <p:spPr>
          <a:xfrm>
            <a:off x="603034" y="5275634"/>
            <a:ext cx="6096000" cy="1200329"/>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    其中，</a:t>
            </a:r>
            <a:r>
              <a:rPr lang="en-US" altLang="zh-CN" sz="1800" i="1" dirty="0">
                <a:solidFill>
                  <a:srgbClr val="000000"/>
                </a:solidFill>
                <a:effectLst/>
                <a:latin typeface="CMMI10"/>
              </a:rPr>
              <a:t>P</a:t>
            </a:r>
            <a:r>
              <a:rPr lang="en-US" altLang="zh-CN" sz="1800" dirty="0">
                <a:solidFill>
                  <a:srgbClr val="000000"/>
                </a:solidFill>
                <a:effectLst/>
                <a:latin typeface="CMR10"/>
              </a:rPr>
              <a:t>(</a:t>
            </a:r>
            <a:r>
              <a:rPr lang="en-US" altLang="zh-CN" sz="1800" i="1" dirty="0">
                <a:solidFill>
                  <a:srgbClr val="000000"/>
                </a:solidFill>
                <a:effectLst/>
                <a:latin typeface="CMMI10"/>
              </a:rPr>
              <a:t>A</a:t>
            </a:r>
            <a:r>
              <a:rPr lang="en-US" altLang="zh-CN" sz="1800" i="1" dirty="0">
                <a:solidFill>
                  <a:srgbClr val="000000"/>
                </a:solidFill>
                <a:effectLst/>
                <a:latin typeface="CMSY10"/>
              </a:rPr>
              <a:t>|</a:t>
            </a:r>
            <a:r>
              <a:rPr lang="en-US" altLang="zh-CN" sz="1800" i="1" dirty="0">
                <a:solidFill>
                  <a:srgbClr val="000000"/>
                </a:solidFill>
                <a:effectLst/>
                <a:latin typeface="CMMI10"/>
              </a:rPr>
              <a:t>B</a:t>
            </a:r>
            <a:r>
              <a:rPr lang="en-US" altLang="zh-CN" sz="1800" dirty="0">
                <a:solidFill>
                  <a:srgbClr val="000000"/>
                </a:solidFill>
                <a:effectLst/>
                <a:latin typeface="CMR10"/>
              </a:rPr>
              <a:t>) </a:t>
            </a:r>
            <a:r>
              <a:rPr lang="zh-CN" altLang="en-US" sz="1800" dirty="0">
                <a:solidFill>
                  <a:srgbClr val="000000"/>
                </a:solidFill>
                <a:effectLst/>
                <a:latin typeface="宋体" panose="02010600030101010101" pitchFamily="2" charset="-122"/>
                <a:ea typeface="宋体" panose="02010600030101010101" pitchFamily="2" charset="-122"/>
              </a:rPr>
              <a:t>是在知道 </a:t>
            </a:r>
            <a:r>
              <a:rPr lang="en-US" altLang="zh-CN" sz="1800" i="1" dirty="0">
                <a:solidFill>
                  <a:srgbClr val="000000"/>
                </a:solidFill>
                <a:effectLst/>
                <a:latin typeface="CMMI10"/>
              </a:rPr>
              <a:t>B </a:t>
            </a:r>
            <a:r>
              <a:rPr lang="zh-CN" altLang="en-US" sz="1800" dirty="0">
                <a:solidFill>
                  <a:srgbClr val="000000"/>
                </a:solidFill>
                <a:effectLst/>
                <a:latin typeface="宋体" panose="02010600030101010101" pitchFamily="2" charset="-122"/>
                <a:ea typeface="宋体" panose="02010600030101010101" pitchFamily="2" charset="-122"/>
              </a:rPr>
              <a:t>发生的情况下 </a:t>
            </a:r>
            <a:r>
              <a:rPr lang="en-US" altLang="zh-CN" sz="1800" i="1" dirty="0">
                <a:solidFill>
                  <a:srgbClr val="000000"/>
                </a:solidFill>
                <a:effectLst/>
                <a:latin typeface="CMMI10"/>
              </a:rPr>
              <a:t>A </a:t>
            </a:r>
            <a:r>
              <a:rPr lang="zh-CN" altLang="en-US" sz="1800" dirty="0">
                <a:solidFill>
                  <a:srgbClr val="000000"/>
                </a:solidFill>
                <a:effectLst/>
                <a:latin typeface="宋体" panose="02010600030101010101" pitchFamily="2" charset="-122"/>
                <a:ea typeface="宋体" panose="02010600030101010101" pitchFamily="2" charset="-122"/>
              </a:rPr>
              <a:t>发生的概率，</a:t>
            </a:r>
            <a:r>
              <a:rPr lang="en-US" altLang="zh-CN" sz="1800" i="1" dirty="0">
                <a:solidFill>
                  <a:srgbClr val="000000"/>
                </a:solidFill>
                <a:effectLst/>
                <a:latin typeface="CMMI10"/>
              </a:rPr>
              <a:t>P</a:t>
            </a:r>
            <a:r>
              <a:rPr lang="en-US" altLang="zh-CN" sz="1800" dirty="0">
                <a:solidFill>
                  <a:srgbClr val="000000"/>
                </a:solidFill>
                <a:effectLst/>
                <a:latin typeface="CMR10"/>
              </a:rPr>
              <a:t>(</a:t>
            </a:r>
            <a:r>
              <a:rPr lang="en-US" altLang="zh-CN" sz="1800" i="1" dirty="0">
                <a:solidFill>
                  <a:srgbClr val="000000"/>
                </a:solidFill>
                <a:effectLst/>
                <a:latin typeface="CMMI10"/>
              </a:rPr>
              <a:t>B</a:t>
            </a:r>
            <a:r>
              <a:rPr lang="en-US" altLang="zh-CN" sz="1800" i="1" dirty="0">
                <a:solidFill>
                  <a:srgbClr val="000000"/>
                </a:solidFill>
                <a:effectLst/>
                <a:latin typeface="CMSY10"/>
              </a:rPr>
              <a:t>|</a:t>
            </a:r>
            <a:r>
              <a:rPr lang="en-US" altLang="zh-CN" sz="1800" i="1" dirty="0">
                <a:solidFill>
                  <a:srgbClr val="000000"/>
                </a:solidFill>
                <a:effectLst/>
                <a:latin typeface="CMMI10"/>
              </a:rPr>
              <a:t>A</a:t>
            </a:r>
            <a:r>
              <a:rPr lang="en-US" altLang="zh-CN" sz="1800" dirty="0">
                <a:solidFill>
                  <a:srgbClr val="000000"/>
                </a:solidFill>
                <a:effectLst/>
                <a:latin typeface="CMR10"/>
              </a:rPr>
              <a:t>) </a:t>
            </a:r>
            <a:r>
              <a:rPr lang="zh-CN" altLang="en-US" sz="1800" dirty="0">
                <a:solidFill>
                  <a:srgbClr val="000000"/>
                </a:solidFill>
                <a:effectLst/>
                <a:latin typeface="宋体" panose="02010600030101010101" pitchFamily="2" charset="-122"/>
                <a:ea typeface="宋体" panose="02010600030101010101" pitchFamily="2" charset="-122"/>
              </a:rPr>
              <a:t>是在知道 </a:t>
            </a:r>
            <a:r>
              <a:rPr lang="en-US" altLang="zh-CN" sz="1800" i="1" dirty="0">
                <a:solidFill>
                  <a:srgbClr val="000000"/>
                </a:solidFill>
                <a:effectLst/>
                <a:latin typeface="CMMI10"/>
              </a:rPr>
              <a:t>A </a:t>
            </a:r>
            <a:r>
              <a:rPr lang="zh-CN" altLang="en-US" sz="1800" dirty="0">
                <a:solidFill>
                  <a:srgbClr val="000000"/>
                </a:solidFill>
                <a:effectLst/>
                <a:latin typeface="宋体" panose="02010600030101010101" pitchFamily="2" charset="-122"/>
                <a:ea typeface="宋体" panose="02010600030101010101" pitchFamily="2" charset="-122"/>
              </a:rPr>
              <a:t>发生的情况下 </a:t>
            </a:r>
            <a:r>
              <a:rPr lang="en-US" altLang="zh-CN" sz="1800" i="1" dirty="0">
                <a:solidFill>
                  <a:srgbClr val="000000"/>
                </a:solidFill>
                <a:effectLst/>
                <a:latin typeface="CMMI10"/>
              </a:rPr>
              <a:t>B </a:t>
            </a:r>
            <a:r>
              <a:rPr lang="zh-CN" altLang="en-US" sz="1800" dirty="0">
                <a:solidFill>
                  <a:srgbClr val="000000"/>
                </a:solidFill>
                <a:effectLst/>
                <a:latin typeface="宋体" panose="02010600030101010101" pitchFamily="2" charset="-122"/>
                <a:ea typeface="宋体" panose="02010600030101010101" pitchFamily="2" charset="-122"/>
              </a:rPr>
              <a:t>发生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的概率，</a:t>
            </a:r>
            <a:r>
              <a:rPr lang="en-US" altLang="zh-CN" sz="1800" i="1" dirty="0">
                <a:solidFill>
                  <a:srgbClr val="000000"/>
                </a:solidFill>
                <a:effectLst/>
                <a:latin typeface="CMMI10"/>
              </a:rPr>
              <a:t>P</a:t>
            </a:r>
            <a:r>
              <a:rPr lang="en-US" altLang="zh-CN" sz="1800" dirty="0">
                <a:solidFill>
                  <a:srgbClr val="000000"/>
                </a:solidFill>
                <a:effectLst/>
                <a:latin typeface="CMR10"/>
              </a:rPr>
              <a:t>(</a:t>
            </a:r>
            <a:r>
              <a:rPr lang="en-US" altLang="zh-CN" sz="1800" i="1" dirty="0">
                <a:solidFill>
                  <a:srgbClr val="000000"/>
                </a:solidFill>
                <a:effectLst/>
                <a:latin typeface="CMMI10"/>
              </a:rPr>
              <a:t>A</a:t>
            </a:r>
            <a:r>
              <a:rPr lang="en-US" altLang="zh-CN" sz="1800" dirty="0">
                <a:solidFill>
                  <a:srgbClr val="000000"/>
                </a:solidFill>
                <a:effectLst/>
                <a:latin typeface="CMR10"/>
              </a:rPr>
              <a:t>) </a:t>
            </a:r>
            <a:r>
              <a:rPr lang="zh-CN" altLang="en-US" sz="1800" dirty="0">
                <a:solidFill>
                  <a:srgbClr val="000000"/>
                </a:solidFill>
                <a:effectLst/>
                <a:latin typeface="宋体" panose="02010600030101010101" pitchFamily="2" charset="-122"/>
                <a:ea typeface="宋体" panose="02010600030101010101" pitchFamily="2" charset="-122"/>
              </a:rPr>
              <a:t>是 </a:t>
            </a:r>
            <a:r>
              <a:rPr lang="en-US" altLang="zh-CN" sz="1800" i="1" dirty="0">
                <a:solidFill>
                  <a:srgbClr val="000000"/>
                </a:solidFill>
                <a:effectLst/>
                <a:latin typeface="CMMI10"/>
              </a:rPr>
              <a:t>A </a:t>
            </a:r>
            <a:r>
              <a:rPr lang="zh-CN" altLang="en-US" sz="1800" dirty="0">
                <a:solidFill>
                  <a:srgbClr val="000000"/>
                </a:solidFill>
                <a:effectLst/>
                <a:latin typeface="宋体" panose="02010600030101010101" pitchFamily="2" charset="-122"/>
                <a:ea typeface="宋体" panose="02010600030101010101" pitchFamily="2" charset="-122"/>
              </a:rPr>
              <a:t>发生的先验概率，</a:t>
            </a:r>
            <a:r>
              <a:rPr lang="en-US" altLang="zh-CN" sz="1800" i="1" dirty="0">
                <a:solidFill>
                  <a:srgbClr val="000000"/>
                </a:solidFill>
                <a:effectLst/>
                <a:latin typeface="CMMI10"/>
              </a:rPr>
              <a:t>P</a:t>
            </a:r>
            <a:r>
              <a:rPr lang="en-US" altLang="zh-CN" sz="1800" dirty="0">
                <a:solidFill>
                  <a:srgbClr val="000000"/>
                </a:solidFill>
                <a:effectLst/>
                <a:latin typeface="CMR10"/>
              </a:rPr>
              <a:t>(</a:t>
            </a:r>
            <a:r>
              <a:rPr lang="en-US" altLang="zh-CN" sz="1800" i="1" dirty="0">
                <a:solidFill>
                  <a:srgbClr val="000000"/>
                </a:solidFill>
                <a:effectLst/>
                <a:latin typeface="CMMI10"/>
              </a:rPr>
              <a:t>B</a:t>
            </a:r>
            <a:r>
              <a:rPr lang="en-US" altLang="zh-CN" sz="1800" dirty="0">
                <a:solidFill>
                  <a:srgbClr val="000000"/>
                </a:solidFill>
                <a:effectLst/>
                <a:latin typeface="CMR10"/>
              </a:rPr>
              <a:t>) </a:t>
            </a:r>
            <a:r>
              <a:rPr lang="zh-CN" altLang="en-US" sz="1800" dirty="0">
                <a:solidFill>
                  <a:srgbClr val="000000"/>
                </a:solidFill>
                <a:effectLst/>
                <a:latin typeface="宋体" panose="02010600030101010101" pitchFamily="2" charset="-122"/>
                <a:ea typeface="宋体" panose="02010600030101010101" pitchFamily="2" charset="-122"/>
              </a:rPr>
              <a:t>是 </a:t>
            </a:r>
            <a:r>
              <a:rPr lang="en-US" altLang="zh-CN" sz="1800" i="1" dirty="0">
                <a:solidFill>
                  <a:srgbClr val="000000"/>
                </a:solidFill>
                <a:effectLst/>
                <a:latin typeface="CMMI10"/>
              </a:rPr>
              <a:t>B </a:t>
            </a:r>
            <a:r>
              <a:rPr lang="zh-CN" altLang="en-US" sz="1800" dirty="0">
                <a:solidFill>
                  <a:srgbClr val="000000"/>
                </a:solidFill>
                <a:effectLst/>
                <a:latin typeface="宋体" panose="02010600030101010101" pitchFamily="2" charset="-122"/>
                <a:ea typeface="宋体" panose="02010600030101010101" pitchFamily="2" charset="-122"/>
              </a:rPr>
              <a:t>发生的先验概率。 </a:t>
            </a:r>
            <a:endParaRPr lang="zh-CN" altLang="en-US" dirty="0"/>
          </a:p>
        </p:txBody>
      </p:sp>
      <p:sp>
        <p:nvSpPr>
          <p:cNvPr id="50" name="文本框 49">
            <a:extLst>
              <a:ext uri="{FF2B5EF4-FFF2-40B4-BE49-F238E27FC236}">
                <a16:creationId xmlns:a16="http://schemas.microsoft.com/office/drawing/2014/main" id="{B857D724-C76A-0B5D-8845-00C984D9EE93}"/>
              </a:ext>
            </a:extLst>
          </p:cNvPr>
          <p:cNvSpPr txBox="1"/>
          <p:nvPr/>
        </p:nvSpPr>
        <p:spPr>
          <a:xfrm>
            <a:off x="5751443" y="745269"/>
            <a:ext cx="6096000" cy="923330"/>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此次分类问题中，目标是计算在给定样本特征向量 </a:t>
            </a:r>
            <a:r>
              <a:rPr lang="en-US" altLang="zh-CN" sz="1800" dirty="0">
                <a:solidFill>
                  <a:srgbClr val="000000"/>
                </a:solidFill>
                <a:effectLst/>
                <a:latin typeface="LMRomanDemi10-Regular"/>
              </a:rPr>
              <a:t>x </a:t>
            </a:r>
            <a:r>
              <a:rPr lang="en-US" altLang="zh-CN" sz="1800" dirty="0">
                <a:solidFill>
                  <a:srgbClr val="000000"/>
                </a:solidFill>
                <a:effectLst/>
                <a:latin typeface="CMR10"/>
              </a:rPr>
              <a:t>= [</a:t>
            </a:r>
            <a:r>
              <a:rPr lang="en-US" altLang="zh-CN" sz="1800" i="1" dirty="0">
                <a:solidFill>
                  <a:srgbClr val="000000"/>
                </a:solidFill>
                <a:effectLst/>
                <a:latin typeface="CMMI10"/>
              </a:rPr>
              <a:t>x</a:t>
            </a:r>
            <a:r>
              <a:rPr lang="en-US" altLang="zh-CN" sz="800" dirty="0">
                <a:solidFill>
                  <a:srgbClr val="000000"/>
                </a:solidFill>
                <a:effectLst/>
                <a:latin typeface="CMR7"/>
              </a:rPr>
              <a:t>1</a:t>
            </a:r>
            <a:r>
              <a:rPr lang="en-US" altLang="zh-CN" sz="1800" i="1" dirty="0">
                <a:solidFill>
                  <a:srgbClr val="000000"/>
                </a:solidFill>
                <a:effectLst/>
                <a:latin typeface="CMMI10"/>
              </a:rPr>
              <a:t>, x</a:t>
            </a:r>
            <a:r>
              <a:rPr lang="en-US" altLang="zh-CN" sz="800" dirty="0">
                <a:solidFill>
                  <a:srgbClr val="000000"/>
                </a:solidFill>
                <a:effectLst/>
                <a:latin typeface="CMR7"/>
              </a:rPr>
              <a:t>2</a:t>
            </a:r>
            <a:r>
              <a:rPr lang="en-US" altLang="zh-CN" sz="1800" i="1" dirty="0">
                <a:solidFill>
                  <a:srgbClr val="000000"/>
                </a:solidFill>
                <a:effectLst/>
                <a:latin typeface="CMMI10"/>
              </a:rPr>
              <a:t>, . . . , </a:t>
            </a:r>
            <a:r>
              <a:rPr lang="en-US" altLang="zh-CN" sz="1800" i="1" dirty="0" err="1">
                <a:solidFill>
                  <a:srgbClr val="000000"/>
                </a:solidFill>
                <a:effectLst/>
                <a:latin typeface="CMMI10"/>
              </a:rPr>
              <a:t>x</a:t>
            </a:r>
            <a:r>
              <a:rPr lang="en-US" altLang="zh-CN" sz="800" i="1" dirty="0" err="1">
                <a:solidFill>
                  <a:srgbClr val="000000"/>
                </a:solidFill>
                <a:effectLst/>
                <a:latin typeface="CMMI7"/>
              </a:rPr>
              <a:t>n</a:t>
            </a:r>
            <a:r>
              <a:rPr lang="en-US" altLang="zh-CN" sz="1800" dirty="0">
                <a:solidFill>
                  <a:srgbClr val="000000"/>
                </a:solidFill>
                <a:effectLst/>
                <a:latin typeface="CMR10"/>
              </a:rPr>
              <a:t>] </a:t>
            </a:r>
            <a:r>
              <a:rPr lang="zh-CN" altLang="en-US" sz="1800" dirty="0">
                <a:solidFill>
                  <a:srgbClr val="000000"/>
                </a:solidFill>
                <a:effectLst/>
                <a:latin typeface="宋体" panose="02010600030101010101" pitchFamily="2" charset="-122"/>
                <a:ea typeface="宋体" panose="02010600030101010101" pitchFamily="2" charset="-122"/>
              </a:rPr>
              <a:t>时，每个类别 </a:t>
            </a:r>
            <a:r>
              <a:rPr lang="en-US" altLang="zh-CN" sz="1800" i="1" dirty="0">
                <a:solidFill>
                  <a:srgbClr val="000000"/>
                </a:solidFill>
                <a:effectLst/>
                <a:latin typeface="CMMI10"/>
              </a:rPr>
              <a:t>C</a:t>
            </a:r>
            <a:r>
              <a:rPr lang="en-US" altLang="zh-CN" sz="800" i="1" dirty="0">
                <a:solidFill>
                  <a:srgbClr val="000000"/>
                </a:solidFill>
                <a:effectLst/>
                <a:latin typeface="CMMI7"/>
              </a:rPr>
              <a:t>k </a:t>
            </a:r>
            <a:r>
              <a:rPr lang="zh-CN" altLang="en-US" sz="1800" dirty="0">
                <a:solidFill>
                  <a:srgbClr val="000000"/>
                </a:solidFill>
                <a:effectLst/>
                <a:latin typeface="宋体" panose="02010600030101010101" pitchFamily="2" charset="-122"/>
                <a:ea typeface="宋体" panose="02010600030101010101" pitchFamily="2" charset="-122"/>
              </a:rPr>
              <a:t>的后验概率 </a:t>
            </a:r>
            <a:endParaRPr lang="zh-CN" altLang="en-US" dirty="0"/>
          </a:p>
          <a:p>
            <a:r>
              <a:rPr lang="en-US" altLang="zh-CN" sz="1800" i="1" dirty="0">
                <a:solidFill>
                  <a:srgbClr val="000000"/>
                </a:solidFill>
                <a:effectLst/>
                <a:latin typeface="CMMI10"/>
              </a:rPr>
              <a:t>P</a:t>
            </a:r>
            <a:r>
              <a:rPr lang="en-US" altLang="zh-CN" sz="1800" dirty="0">
                <a:solidFill>
                  <a:srgbClr val="000000"/>
                </a:solidFill>
                <a:effectLst/>
                <a:latin typeface="CMR10"/>
              </a:rPr>
              <a:t>(</a:t>
            </a:r>
            <a:r>
              <a:rPr lang="en-US" altLang="zh-CN" sz="1800" i="1" dirty="0">
                <a:solidFill>
                  <a:srgbClr val="000000"/>
                </a:solidFill>
                <a:effectLst/>
                <a:latin typeface="CMMI10"/>
              </a:rPr>
              <a:t>C</a:t>
            </a:r>
            <a:r>
              <a:rPr lang="en-US" altLang="zh-CN" sz="800" i="1" dirty="0">
                <a:solidFill>
                  <a:srgbClr val="000000"/>
                </a:solidFill>
                <a:effectLst/>
                <a:latin typeface="CMMI7"/>
              </a:rPr>
              <a:t>k</a:t>
            </a:r>
            <a:r>
              <a:rPr lang="en-US" altLang="zh-CN" sz="1800" i="1" dirty="0">
                <a:solidFill>
                  <a:srgbClr val="000000"/>
                </a:solidFill>
                <a:effectLst/>
                <a:latin typeface="CMSY10"/>
              </a:rPr>
              <a:t>|</a:t>
            </a:r>
            <a:r>
              <a:rPr lang="en-US" altLang="zh-CN" sz="1800" i="1" dirty="0">
                <a:solidFill>
                  <a:srgbClr val="000000"/>
                </a:solidFill>
                <a:effectLst/>
                <a:latin typeface="CMMI10"/>
              </a:rPr>
              <a:t>x</a:t>
            </a:r>
            <a:r>
              <a:rPr lang="en-US" altLang="zh-CN" sz="800" dirty="0">
                <a:solidFill>
                  <a:srgbClr val="000000"/>
                </a:solidFill>
                <a:effectLst/>
                <a:latin typeface="CMR7"/>
              </a:rPr>
              <a:t>1</a:t>
            </a:r>
            <a:r>
              <a:rPr lang="en-US" altLang="zh-CN" sz="1800" i="1" dirty="0">
                <a:solidFill>
                  <a:srgbClr val="000000"/>
                </a:solidFill>
                <a:effectLst/>
                <a:latin typeface="CMMI10"/>
              </a:rPr>
              <a:t>, x</a:t>
            </a:r>
            <a:r>
              <a:rPr lang="en-US" altLang="zh-CN" sz="800" dirty="0">
                <a:solidFill>
                  <a:srgbClr val="000000"/>
                </a:solidFill>
                <a:effectLst/>
                <a:latin typeface="CMR7"/>
              </a:rPr>
              <a:t>2</a:t>
            </a:r>
            <a:r>
              <a:rPr lang="en-US" altLang="zh-CN" sz="1800" i="1" dirty="0">
                <a:solidFill>
                  <a:srgbClr val="000000"/>
                </a:solidFill>
                <a:effectLst/>
                <a:latin typeface="CMMI10"/>
              </a:rPr>
              <a:t>, . . . , </a:t>
            </a:r>
            <a:r>
              <a:rPr lang="en-US" altLang="zh-CN" sz="1800" i="1" dirty="0" err="1">
                <a:solidFill>
                  <a:srgbClr val="000000"/>
                </a:solidFill>
                <a:effectLst/>
                <a:latin typeface="CMMI10"/>
              </a:rPr>
              <a:t>x</a:t>
            </a:r>
            <a:r>
              <a:rPr lang="en-US" altLang="zh-CN" sz="800" i="1" dirty="0" err="1">
                <a:solidFill>
                  <a:srgbClr val="000000"/>
                </a:solidFill>
                <a:effectLst/>
                <a:latin typeface="CMMI7"/>
              </a:rPr>
              <a:t>n</a:t>
            </a:r>
            <a:r>
              <a:rPr lang="en-US" altLang="zh-CN" sz="1800" dirty="0">
                <a:solidFill>
                  <a:srgbClr val="000000"/>
                </a:solidFill>
                <a:effectLst/>
                <a:latin typeface="CMR10"/>
              </a:rPr>
              <a:t>)</a:t>
            </a:r>
            <a:r>
              <a:rPr lang="zh-CN" altLang="en-US" sz="1800" dirty="0">
                <a:solidFill>
                  <a:srgbClr val="000000"/>
                </a:solidFill>
                <a:effectLst/>
                <a:latin typeface="宋体" panose="02010600030101010101" pitchFamily="2" charset="-122"/>
                <a:ea typeface="宋体" panose="02010600030101010101" pitchFamily="2" charset="-122"/>
              </a:rPr>
              <a:t>，然后选择概率最大的类别。公式如下： </a:t>
            </a:r>
            <a:endParaRPr lang="zh-CN" altLang="en-US" dirty="0"/>
          </a:p>
        </p:txBody>
      </p:sp>
      <p:pic>
        <p:nvPicPr>
          <p:cNvPr id="52" name="图片 51">
            <a:extLst>
              <a:ext uri="{FF2B5EF4-FFF2-40B4-BE49-F238E27FC236}">
                <a16:creationId xmlns:a16="http://schemas.microsoft.com/office/drawing/2014/main" id="{E1CC392A-F304-BC71-4D11-8DF086464D88}"/>
              </a:ext>
            </a:extLst>
          </p:cNvPr>
          <p:cNvPicPr>
            <a:picLocks noChangeAspect="1"/>
          </p:cNvPicPr>
          <p:nvPr/>
        </p:nvPicPr>
        <p:blipFill>
          <a:blip r:embed="rId4"/>
          <a:stretch>
            <a:fillRect/>
          </a:stretch>
        </p:blipFill>
        <p:spPr>
          <a:xfrm>
            <a:off x="7129149" y="1829291"/>
            <a:ext cx="3553321" cy="676369"/>
          </a:xfrm>
          <a:prstGeom prst="rect">
            <a:avLst/>
          </a:prstGeom>
        </p:spPr>
      </p:pic>
      <p:sp>
        <p:nvSpPr>
          <p:cNvPr id="54" name="文本框 53">
            <a:extLst>
              <a:ext uri="{FF2B5EF4-FFF2-40B4-BE49-F238E27FC236}">
                <a16:creationId xmlns:a16="http://schemas.microsoft.com/office/drawing/2014/main" id="{040B5E6E-D07E-E086-8742-DEA111F74888}"/>
              </a:ext>
            </a:extLst>
          </p:cNvPr>
          <p:cNvSpPr txBox="1"/>
          <p:nvPr/>
        </p:nvSpPr>
        <p:spPr>
          <a:xfrm>
            <a:off x="7053663" y="2758685"/>
            <a:ext cx="4488522" cy="1200329"/>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朴素贝叶斯模型中多项式朴素贝叶斯（</a:t>
            </a:r>
            <a:r>
              <a:rPr lang="en-US" altLang="zh-CN" sz="1800" dirty="0" err="1">
                <a:solidFill>
                  <a:srgbClr val="000000"/>
                </a:solidFill>
                <a:effectLst/>
                <a:latin typeface="LMRoman10-Regular"/>
              </a:rPr>
              <a:t>MultinomialNB</a:t>
            </a:r>
            <a:r>
              <a:rPr lang="zh-CN" altLang="en-US" sz="1800" dirty="0">
                <a:solidFill>
                  <a:srgbClr val="000000"/>
                </a:solidFill>
                <a:effectLst/>
                <a:latin typeface="宋体" panose="02010600030101010101" pitchFamily="2" charset="-122"/>
                <a:ea typeface="宋体" panose="02010600030101010101" pitchFamily="2" charset="-122"/>
              </a:rPr>
              <a:t>）是常见变体，适用于特征是计数数据的情况。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其条件概率计算公式为： </a:t>
            </a:r>
            <a:endParaRPr lang="zh-CN" altLang="en-US" dirty="0"/>
          </a:p>
        </p:txBody>
      </p:sp>
      <p:pic>
        <p:nvPicPr>
          <p:cNvPr id="60" name="图片 59">
            <a:extLst>
              <a:ext uri="{FF2B5EF4-FFF2-40B4-BE49-F238E27FC236}">
                <a16:creationId xmlns:a16="http://schemas.microsoft.com/office/drawing/2014/main" id="{C378103A-3174-8C1F-8137-0F657B1BA805}"/>
              </a:ext>
            </a:extLst>
          </p:cNvPr>
          <p:cNvPicPr>
            <a:picLocks noChangeAspect="1"/>
          </p:cNvPicPr>
          <p:nvPr/>
        </p:nvPicPr>
        <p:blipFill>
          <a:blip r:embed="rId5"/>
          <a:stretch>
            <a:fillRect/>
          </a:stretch>
        </p:blipFill>
        <p:spPr>
          <a:xfrm>
            <a:off x="7626689" y="4048461"/>
            <a:ext cx="2067213" cy="666843"/>
          </a:xfrm>
          <a:prstGeom prst="rect">
            <a:avLst/>
          </a:prstGeom>
        </p:spPr>
      </p:pic>
      <p:sp>
        <p:nvSpPr>
          <p:cNvPr id="64" name="文本框 63">
            <a:extLst>
              <a:ext uri="{FF2B5EF4-FFF2-40B4-BE49-F238E27FC236}">
                <a16:creationId xmlns:a16="http://schemas.microsoft.com/office/drawing/2014/main" id="{04F0BB4A-FFD7-0215-C5D0-5BD4901C1D48}"/>
              </a:ext>
            </a:extLst>
          </p:cNvPr>
          <p:cNvSpPr txBox="1"/>
          <p:nvPr/>
        </p:nvSpPr>
        <p:spPr>
          <a:xfrm>
            <a:off x="6699034" y="4846526"/>
            <a:ext cx="5207191" cy="1477328"/>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其中，</a:t>
            </a:r>
            <a:r>
              <a:rPr lang="en-US" altLang="zh-CN" sz="1800" i="1" dirty="0" err="1">
                <a:solidFill>
                  <a:srgbClr val="000000"/>
                </a:solidFill>
                <a:effectLst/>
                <a:latin typeface="CMMI10"/>
              </a:rPr>
              <a:t>N</a:t>
            </a:r>
            <a:r>
              <a:rPr lang="en-US" altLang="zh-CN" sz="800" i="1" dirty="0" err="1">
                <a:solidFill>
                  <a:srgbClr val="000000"/>
                </a:solidFill>
                <a:effectLst/>
                <a:latin typeface="CMMI7"/>
              </a:rPr>
              <a:t>C</a:t>
            </a:r>
            <a:r>
              <a:rPr lang="en-US" altLang="zh-CN" sz="800" i="1" dirty="0" err="1">
                <a:solidFill>
                  <a:srgbClr val="000000"/>
                </a:solidFill>
                <a:effectLst/>
                <a:latin typeface="CMMI5"/>
              </a:rPr>
              <a:t>k</a:t>
            </a:r>
            <a:r>
              <a:rPr lang="en-US" altLang="zh-CN" sz="800" i="1" dirty="0" err="1">
                <a:solidFill>
                  <a:srgbClr val="000000"/>
                </a:solidFill>
                <a:effectLst/>
                <a:latin typeface="CMMI7"/>
              </a:rPr>
              <a:t>,x</a:t>
            </a:r>
            <a:r>
              <a:rPr lang="en-US" altLang="zh-CN" sz="800" i="1" dirty="0" err="1">
                <a:solidFill>
                  <a:srgbClr val="000000"/>
                </a:solidFill>
                <a:effectLst/>
                <a:latin typeface="CMMI5"/>
              </a:rPr>
              <a:t>i</a:t>
            </a:r>
            <a:r>
              <a:rPr lang="en-US" altLang="zh-CN" sz="800" i="1" dirty="0">
                <a:solidFill>
                  <a:srgbClr val="000000"/>
                </a:solidFill>
                <a:effectLst/>
                <a:latin typeface="CMMI5"/>
              </a:rPr>
              <a:t>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是在类别 </a:t>
            </a:r>
            <a:r>
              <a:rPr lang="en-US" altLang="zh-CN" sz="1800" i="1" dirty="0">
                <a:solidFill>
                  <a:srgbClr val="000000"/>
                </a:solidFill>
                <a:effectLst/>
                <a:latin typeface="CMMI10"/>
              </a:rPr>
              <a:t>C</a:t>
            </a:r>
            <a:r>
              <a:rPr lang="en-US" altLang="zh-CN" sz="800" i="1" dirty="0">
                <a:solidFill>
                  <a:srgbClr val="000000"/>
                </a:solidFill>
                <a:effectLst/>
                <a:latin typeface="CMMI7"/>
              </a:rPr>
              <a:t>k </a:t>
            </a:r>
            <a:r>
              <a:rPr lang="zh-CN" altLang="en-US" sz="1800" dirty="0">
                <a:solidFill>
                  <a:srgbClr val="000000"/>
                </a:solidFill>
                <a:effectLst/>
                <a:latin typeface="宋体" panose="02010600030101010101" pitchFamily="2" charset="-122"/>
                <a:ea typeface="宋体" panose="02010600030101010101" pitchFamily="2" charset="-122"/>
              </a:rPr>
              <a:t>中特征 </a:t>
            </a:r>
            <a:r>
              <a:rPr lang="en-US" altLang="zh-CN" sz="1800" i="1" dirty="0">
                <a:solidFill>
                  <a:srgbClr val="000000"/>
                </a:solidFill>
                <a:effectLst/>
                <a:latin typeface="CMMI10"/>
              </a:rPr>
              <a:t>x</a:t>
            </a:r>
            <a:r>
              <a:rPr lang="en-US" altLang="zh-CN" sz="800" i="1" dirty="0">
                <a:solidFill>
                  <a:srgbClr val="000000"/>
                </a:solidFill>
                <a:effectLst/>
                <a:latin typeface="CMMI7"/>
              </a:rPr>
              <a:t>i </a:t>
            </a:r>
            <a:r>
              <a:rPr lang="zh-CN" altLang="en-US" sz="1800" dirty="0">
                <a:solidFill>
                  <a:srgbClr val="000000"/>
                </a:solidFill>
                <a:effectLst/>
                <a:latin typeface="宋体" panose="02010600030101010101" pitchFamily="2" charset="-122"/>
                <a:ea typeface="宋体" panose="02010600030101010101" pitchFamily="2" charset="-122"/>
              </a:rPr>
              <a:t>出现的次数，</a:t>
            </a:r>
            <a:r>
              <a:rPr lang="en-US" altLang="zh-CN" sz="1800" i="1" dirty="0" err="1">
                <a:solidFill>
                  <a:srgbClr val="000000"/>
                </a:solidFill>
                <a:effectLst/>
                <a:latin typeface="CMMI10"/>
              </a:rPr>
              <a:t>N</a:t>
            </a:r>
            <a:r>
              <a:rPr lang="en-US" altLang="zh-CN" sz="800" i="1" dirty="0" err="1">
                <a:solidFill>
                  <a:srgbClr val="000000"/>
                </a:solidFill>
                <a:effectLst/>
                <a:latin typeface="CMMI7"/>
              </a:rPr>
              <a:t>C</a:t>
            </a:r>
            <a:r>
              <a:rPr lang="en-US" altLang="zh-CN" sz="800" i="1" dirty="0" err="1">
                <a:solidFill>
                  <a:srgbClr val="000000"/>
                </a:solidFill>
                <a:effectLst/>
                <a:latin typeface="CMMI5"/>
              </a:rPr>
              <a:t>k</a:t>
            </a:r>
            <a:r>
              <a:rPr lang="en-US" altLang="zh-CN" sz="800" i="1" dirty="0">
                <a:solidFill>
                  <a:srgbClr val="000000"/>
                </a:solidFill>
                <a:effectLst/>
                <a:latin typeface="CMMI5"/>
              </a:rPr>
              <a:t>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是在类别 </a:t>
            </a:r>
            <a:r>
              <a:rPr lang="en-US" altLang="zh-CN" sz="1800" i="1" dirty="0">
                <a:solidFill>
                  <a:srgbClr val="000000"/>
                </a:solidFill>
                <a:effectLst/>
                <a:latin typeface="CMMI10"/>
              </a:rPr>
              <a:t>C</a:t>
            </a:r>
            <a:r>
              <a:rPr lang="en-US" altLang="zh-CN" sz="800" i="1" dirty="0">
                <a:solidFill>
                  <a:srgbClr val="000000"/>
                </a:solidFill>
                <a:effectLst/>
                <a:latin typeface="CMMI7"/>
              </a:rPr>
              <a:t>k </a:t>
            </a:r>
            <a:r>
              <a:rPr lang="zh-CN" altLang="en-US" sz="1800" dirty="0">
                <a:solidFill>
                  <a:srgbClr val="000000"/>
                </a:solidFill>
                <a:effectLst/>
                <a:latin typeface="宋体" panose="02010600030101010101" pitchFamily="2" charset="-122"/>
                <a:ea typeface="宋体" panose="02010600030101010101" pitchFamily="2" charset="-122"/>
              </a:rPr>
              <a:t>中所有特征出现的总次数，</a:t>
            </a:r>
            <a:r>
              <a:rPr lang="en-US" altLang="zh-CN" sz="1800" i="1" dirty="0">
                <a:solidFill>
                  <a:srgbClr val="000000"/>
                </a:solidFill>
                <a:effectLst/>
                <a:latin typeface="CMMI10"/>
              </a:rPr>
              <a:t>n </a:t>
            </a:r>
            <a:r>
              <a:rPr lang="zh-CN" altLang="en-US" sz="1800" dirty="0">
                <a:solidFill>
                  <a:srgbClr val="000000"/>
                </a:solidFill>
                <a:effectLst/>
                <a:latin typeface="宋体" panose="02010600030101010101" pitchFamily="2" charset="-122"/>
                <a:ea typeface="宋体" panose="02010600030101010101" pitchFamily="2" charset="-122"/>
              </a:rPr>
              <a:t>是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特征的总数，</a:t>
            </a:r>
            <a:r>
              <a:rPr lang="en-US" altLang="zh-CN" sz="1800" i="1" dirty="0">
                <a:solidFill>
                  <a:srgbClr val="000000"/>
                </a:solidFill>
                <a:effectLst/>
                <a:latin typeface="CMMI10"/>
              </a:rPr>
              <a:t>α </a:t>
            </a:r>
            <a:r>
              <a:rPr lang="zh-CN" altLang="en-US" sz="1800" dirty="0">
                <a:solidFill>
                  <a:srgbClr val="000000"/>
                </a:solidFill>
                <a:effectLst/>
                <a:latin typeface="宋体" panose="02010600030101010101" pitchFamily="2" charset="-122"/>
                <a:ea typeface="宋体" panose="02010600030101010101" pitchFamily="2" charset="-122"/>
              </a:rPr>
              <a:t>是平滑参数（通常取 </a:t>
            </a:r>
            <a:r>
              <a:rPr lang="en-US" altLang="zh-CN" sz="1800" dirty="0">
                <a:solidFill>
                  <a:srgbClr val="000000"/>
                </a:solidFill>
                <a:effectLst/>
                <a:latin typeface="LMRoman10-Regular"/>
              </a:rPr>
              <a:t>1</a:t>
            </a:r>
            <a:r>
              <a:rPr lang="zh-CN" altLang="en-US" sz="1800" dirty="0">
                <a:solidFill>
                  <a:srgbClr val="000000"/>
                </a:solidFill>
                <a:effectLst/>
                <a:latin typeface="宋体" panose="02010600030101010101" pitchFamily="2" charset="-122"/>
                <a:ea typeface="宋体" panose="02010600030101010101" pitchFamily="2" charset="-122"/>
              </a:rPr>
              <a:t>，称为拉普拉斯平滑）。 </a:t>
            </a:r>
            <a:endParaRPr lang="zh-CN" altLang="en-US" dirty="0"/>
          </a:p>
        </p:txBody>
      </p:sp>
    </p:spTree>
    <p:extLst>
      <p:ext uri="{BB962C8B-B14F-4D97-AF65-F5344CB8AC3E}">
        <p14:creationId xmlns:p14="http://schemas.microsoft.com/office/powerpoint/2010/main" val="2832137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800" y="1582366"/>
            <a:ext cx="4461934" cy="54"/>
          </a:xfrm>
          <a:prstGeom prst="line">
            <a:avLst/>
          </a:prstGeom>
          <a:ln w="28575" cap="rnd">
            <a:solidFill>
              <a:srgbClr val="005BAB"/>
            </a:solidFill>
            <a:prstDash val="solid"/>
            <a:headEnd type="oval" w="lg" len="lg"/>
            <a:tailEnd type="triangle" w="lg" len="med"/>
          </a:ln>
        </p:spPr>
        <p:txBody>
          <a:bodyPr/>
          <a:lstStyle/>
          <a:p>
            <a:endParaRPr lang="zh-CN" altLang="en-US" sz="1200"/>
          </a:p>
        </p:txBody>
      </p:sp>
      <p:sp>
        <p:nvSpPr>
          <p:cNvPr id="62" name="TextBox 62"/>
          <p:cNvSpPr txBox="1"/>
          <p:nvPr/>
        </p:nvSpPr>
        <p:spPr>
          <a:xfrm>
            <a:off x="603034" y="1029918"/>
            <a:ext cx="4790234"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模型测试</a:t>
            </a: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65"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66" name="图片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63" name="Group 55">
            <a:extLst>
              <a:ext uri="{FF2B5EF4-FFF2-40B4-BE49-F238E27FC236}">
                <a16:creationId xmlns:a16="http://schemas.microsoft.com/office/drawing/2014/main" id="{7974D40F-C933-3EBA-E7E1-FDCD0EE9711F}"/>
              </a:ext>
            </a:extLst>
          </p:cNvPr>
          <p:cNvGrpSpPr/>
          <p:nvPr/>
        </p:nvGrpSpPr>
        <p:grpSpPr>
          <a:xfrm>
            <a:off x="661968" y="1960794"/>
            <a:ext cx="2837446" cy="504195"/>
            <a:chOff x="-3352800" y="0"/>
            <a:chExt cx="5674892" cy="1008389"/>
          </a:xfrm>
        </p:grpSpPr>
        <p:sp>
          <p:nvSpPr>
            <p:cNvPr id="67" name="Freeform 56">
              <a:extLst>
                <a:ext uri="{FF2B5EF4-FFF2-40B4-BE49-F238E27FC236}">
                  <a16:creationId xmlns:a16="http://schemas.microsoft.com/office/drawing/2014/main" id="{D8E6D12B-50EE-CC30-0331-4EE077D3D299}"/>
                </a:ext>
              </a:extLst>
            </p:cNvPr>
            <p:cNvSpPr/>
            <p:nvPr/>
          </p:nvSpPr>
          <p:spPr>
            <a:xfrm>
              <a:off x="-335280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68" name="TextBox 57">
              <a:extLst>
                <a:ext uri="{FF2B5EF4-FFF2-40B4-BE49-F238E27FC236}">
                  <a16:creationId xmlns:a16="http://schemas.microsoft.com/office/drawing/2014/main" id="{73CA2D2E-88D7-0815-E150-D2F7F07BB851}"/>
                </a:ext>
              </a:extLst>
            </p:cNvPr>
            <p:cNvSpPr txBox="1"/>
            <p:nvPr/>
          </p:nvSpPr>
          <p:spPr>
            <a:xfrm>
              <a:off x="-3251200" y="39793"/>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sym typeface="+mn-ea"/>
                </a:rPr>
                <a:t>实验数据</a:t>
              </a:r>
              <a:endParaRPr lang="zh-CN" altLang="en-US" sz="2400" dirty="0">
                <a:solidFill>
                  <a:srgbClr val="FFFFFF"/>
                </a:solidFill>
                <a:ea typeface="字由点字典黑 65J" panose="00020600040101010101" charset="-122"/>
              </a:endParaRPr>
            </a:p>
          </p:txBody>
        </p:sp>
      </p:grpSp>
      <p:pic>
        <p:nvPicPr>
          <p:cNvPr id="44" name="图片 43">
            <a:extLst>
              <a:ext uri="{FF2B5EF4-FFF2-40B4-BE49-F238E27FC236}">
                <a16:creationId xmlns:a16="http://schemas.microsoft.com/office/drawing/2014/main" id="{29A82319-DC61-6DF7-B85C-E9FC6E9560EF}"/>
              </a:ext>
            </a:extLst>
          </p:cNvPr>
          <p:cNvPicPr>
            <a:picLocks noChangeAspect="1"/>
          </p:cNvPicPr>
          <p:nvPr/>
        </p:nvPicPr>
        <p:blipFill>
          <a:blip r:embed="rId3"/>
          <a:stretch>
            <a:fillRect/>
          </a:stretch>
        </p:blipFill>
        <p:spPr>
          <a:xfrm>
            <a:off x="341780" y="2736392"/>
            <a:ext cx="6605587" cy="2398825"/>
          </a:xfrm>
          <a:prstGeom prst="rect">
            <a:avLst/>
          </a:prstGeom>
        </p:spPr>
      </p:pic>
      <p:pic>
        <p:nvPicPr>
          <p:cNvPr id="49" name="图片 48">
            <a:extLst>
              <a:ext uri="{FF2B5EF4-FFF2-40B4-BE49-F238E27FC236}">
                <a16:creationId xmlns:a16="http://schemas.microsoft.com/office/drawing/2014/main" id="{E59F9753-40E9-EFFB-7D39-A402201C1EF4}"/>
              </a:ext>
            </a:extLst>
          </p:cNvPr>
          <p:cNvPicPr>
            <a:picLocks noChangeAspect="1"/>
          </p:cNvPicPr>
          <p:nvPr/>
        </p:nvPicPr>
        <p:blipFill>
          <a:blip r:embed="rId4"/>
          <a:stretch>
            <a:fillRect/>
          </a:stretch>
        </p:blipFill>
        <p:spPr>
          <a:xfrm>
            <a:off x="1717107" y="5139591"/>
            <a:ext cx="2943636" cy="1181265"/>
          </a:xfrm>
          <a:prstGeom prst="rect">
            <a:avLst/>
          </a:prstGeom>
        </p:spPr>
      </p:pic>
      <p:pic>
        <p:nvPicPr>
          <p:cNvPr id="53" name="图片 52" descr="图表, 瀑布图&#10;&#10;描述已自动生成">
            <a:extLst>
              <a:ext uri="{FF2B5EF4-FFF2-40B4-BE49-F238E27FC236}">
                <a16:creationId xmlns:a16="http://schemas.microsoft.com/office/drawing/2014/main" id="{182079B6-FD09-E452-A591-67E8E9E2A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3500" y="158724"/>
            <a:ext cx="4196056" cy="3147042"/>
          </a:xfrm>
          <a:prstGeom prst="rect">
            <a:avLst/>
          </a:prstGeom>
        </p:spPr>
      </p:pic>
      <p:pic>
        <p:nvPicPr>
          <p:cNvPr id="56" name="图片 55" descr="图表, 直方图&#10;&#10;描述已自动生成">
            <a:extLst>
              <a:ext uri="{FF2B5EF4-FFF2-40B4-BE49-F238E27FC236}">
                <a16:creationId xmlns:a16="http://schemas.microsoft.com/office/drawing/2014/main" id="{9B1ADA83-1A9D-41BD-DBA6-C4656A0CA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445" y="3565117"/>
            <a:ext cx="3193628" cy="2395221"/>
          </a:xfrm>
          <a:prstGeom prst="rect">
            <a:avLst/>
          </a:prstGeom>
        </p:spPr>
      </p:pic>
      <p:pic>
        <p:nvPicPr>
          <p:cNvPr id="58" name="图片 57" descr="图表&#10;&#10;描述已自动生成">
            <a:extLst>
              <a:ext uri="{FF2B5EF4-FFF2-40B4-BE49-F238E27FC236}">
                <a16:creationId xmlns:a16="http://schemas.microsoft.com/office/drawing/2014/main" id="{ADB2D413-BC5C-500D-0B0D-C9270A0C63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925" y="3549212"/>
            <a:ext cx="3251980" cy="2438985"/>
          </a:xfrm>
          <a:prstGeom prst="rect">
            <a:avLst/>
          </a:prstGeom>
        </p:spPr>
      </p:pic>
    </p:spTree>
    <p:extLst>
      <p:ext uri="{BB962C8B-B14F-4D97-AF65-F5344CB8AC3E}">
        <p14:creationId xmlns:p14="http://schemas.microsoft.com/office/powerpoint/2010/main" val="2718944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800" y="1582366"/>
            <a:ext cx="4461934" cy="54"/>
          </a:xfrm>
          <a:prstGeom prst="line">
            <a:avLst/>
          </a:prstGeom>
          <a:ln w="28575" cap="rnd">
            <a:solidFill>
              <a:srgbClr val="005BAB"/>
            </a:solidFill>
            <a:prstDash val="solid"/>
            <a:headEnd type="oval" w="lg" len="lg"/>
            <a:tailEnd type="triangle" w="lg" len="med"/>
          </a:ln>
        </p:spPr>
        <p:txBody>
          <a:bodyPr/>
          <a:lstStyle/>
          <a:p>
            <a:endParaRPr lang="zh-CN" altLang="en-US" sz="1200"/>
          </a:p>
        </p:txBody>
      </p:sp>
      <p:grpSp>
        <p:nvGrpSpPr>
          <p:cNvPr id="53" name="Group 53"/>
          <p:cNvGrpSpPr/>
          <p:nvPr/>
        </p:nvGrpSpPr>
        <p:grpSpPr>
          <a:xfrm>
            <a:off x="406555" y="2216646"/>
            <a:ext cx="6701790" cy="3715833"/>
            <a:chOff x="0" y="0"/>
            <a:chExt cx="16731460" cy="2475598"/>
          </a:xfrm>
        </p:grpSpPr>
        <p:sp>
          <p:nvSpPr>
            <p:cNvPr id="54" name="Freeform 54"/>
            <p:cNvSpPr/>
            <p:nvPr/>
          </p:nvSpPr>
          <p:spPr>
            <a:xfrm>
              <a:off x="0" y="0"/>
              <a:ext cx="16731487" cy="2475611"/>
            </a:xfrm>
            <a:custGeom>
              <a:avLst/>
              <a:gdLst/>
              <a:ahLst/>
              <a:cxnLst/>
              <a:rect l="l" t="t" r="r" b="b"/>
              <a:pathLst>
                <a:path w="16731487" h="2475611">
                  <a:moveTo>
                    <a:pt x="16731487" y="412623"/>
                  </a:moveTo>
                  <a:cubicBezTo>
                    <a:pt x="16731487" y="184785"/>
                    <a:pt x="16546702" y="0"/>
                    <a:pt x="16318864" y="0"/>
                  </a:cubicBezTo>
                  <a:lnTo>
                    <a:pt x="412623" y="0"/>
                  </a:lnTo>
                  <a:cubicBezTo>
                    <a:pt x="184785" y="0"/>
                    <a:pt x="0" y="184785"/>
                    <a:pt x="0" y="412623"/>
                  </a:cubicBezTo>
                  <a:lnTo>
                    <a:pt x="0" y="2062988"/>
                  </a:lnTo>
                  <a:cubicBezTo>
                    <a:pt x="0" y="2290826"/>
                    <a:pt x="184785" y="2475611"/>
                    <a:pt x="412623" y="2475611"/>
                  </a:cubicBezTo>
                  <a:lnTo>
                    <a:pt x="16318864" y="2475611"/>
                  </a:lnTo>
                  <a:cubicBezTo>
                    <a:pt x="16546703" y="2475611"/>
                    <a:pt x="16731487" y="2290826"/>
                    <a:pt x="16731487" y="2062988"/>
                  </a:cubicBezTo>
                  <a:close/>
                </a:path>
              </a:pathLst>
            </a:custGeom>
            <a:solidFill>
              <a:srgbClr val="F8F8F8"/>
            </a:solidFill>
          </p:spPr>
          <p:txBody>
            <a:bodyPr/>
            <a:lstStyle/>
            <a:p>
              <a:endParaRPr lang="zh-CN" altLang="en-US" sz="1200"/>
            </a:p>
          </p:txBody>
        </p:sp>
      </p:grpSp>
      <p:grpSp>
        <p:nvGrpSpPr>
          <p:cNvPr id="55" name="Group 55"/>
          <p:cNvGrpSpPr/>
          <p:nvPr/>
        </p:nvGrpSpPr>
        <p:grpSpPr>
          <a:xfrm>
            <a:off x="623317" y="1933127"/>
            <a:ext cx="2837446" cy="504195"/>
            <a:chOff x="-3352800" y="0"/>
            <a:chExt cx="5674892" cy="1008389"/>
          </a:xfrm>
        </p:grpSpPr>
        <p:sp>
          <p:nvSpPr>
            <p:cNvPr id="56" name="Freeform 56"/>
            <p:cNvSpPr/>
            <p:nvPr/>
          </p:nvSpPr>
          <p:spPr>
            <a:xfrm>
              <a:off x="-335280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7" name="TextBox 57"/>
            <p:cNvSpPr txBox="1"/>
            <p:nvPr/>
          </p:nvSpPr>
          <p:spPr>
            <a:xfrm>
              <a:off x="-3251200" y="39793"/>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sym typeface="+mn-ea"/>
                </a:rPr>
                <a:t>模型原理</a:t>
              </a:r>
              <a:endParaRPr lang="zh-CN" altLang="en-US" sz="2400" dirty="0">
                <a:solidFill>
                  <a:srgbClr val="FFFFFF"/>
                </a:solidFill>
                <a:ea typeface="字由点字典黑 65J" panose="00020600040101010101" charset="-122"/>
              </a:endParaRPr>
            </a:p>
          </p:txBody>
        </p:sp>
      </p:grpSp>
      <p:sp>
        <p:nvSpPr>
          <p:cNvPr id="62" name="TextBox 62"/>
          <p:cNvSpPr txBox="1"/>
          <p:nvPr/>
        </p:nvSpPr>
        <p:spPr>
          <a:xfrm>
            <a:off x="603034" y="1029918"/>
            <a:ext cx="4790234" cy="564257"/>
          </a:xfrm>
          <a:prstGeom prst="rect">
            <a:avLst/>
          </a:prstGeom>
        </p:spPr>
        <p:txBody>
          <a:bodyPr wrap="square" lIns="0" tIns="0" rIns="0" bIns="0" rtlCol="0" anchor="t">
            <a:spAutoFit/>
          </a:bodyPr>
          <a:lstStyle/>
          <a:p>
            <a:pPr algn="ctr">
              <a:lnSpc>
                <a:spcPts val="4400"/>
              </a:lnSpc>
            </a:pPr>
            <a:r>
              <a:rPr lang="en-US" altLang="zh-CN" sz="3667" dirty="0">
                <a:solidFill>
                  <a:srgbClr val="005BAB"/>
                </a:solidFill>
                <a:ea typeface="字由点字典黑 65J" panose="00020600040101010101" charset="-122"/>
              </a:rPr>
              <a:t>LDA——</a:t>
            </a:r>
            <a:r>
              <a:rPr lang="zh-CN" altLang="en-US" sz="3667" dirty="0">
                <a:solidFill>
                  <a:srgbClr val="005BAB"/>
                </a:solidFill>
                <a:ea typeface="字由点字典黑 65J" panose="00020600040101010101" charset="-122"/>
              </a:rPr>
              <a:t>潜在主题模型</a:t>
            </a:r>
          </a:p>
        </p:txBody>
      </p:sp>
      <p:sp>
        <p:nvSpPr>
          <p:cNvPr id="64" name="TextBox 64"/>
          <p:cNvSpPr txBox="1"/>
          <p:nvPr/>
        </p:nvSpPr>
        <p:spPr>
          <a:xfrm>
            <a:off x="762155" y="2714910"/>
            <a:ext cx="6333913" cy="2708434"/>
          </a:xfrm>
          <a:prstGeom prst="rect">
            <a:avLst/>
          </a:prstGeom>
        </p:spPr>
        <p:txBody>
          <a:bodyPr wrap="square" lIns="0" tIns="0" rIns="0" bIns="0" rtlCol="0" anchor="t">
            <a:spAutoFit/>
          </a:bodyPr>
          <a:lstStyle/>
          <a:p>
            <a:r>
              <a:rPr lang="en-US" altLang="zh-CN" sz="1600" dirty="0">
                <a:solidFill>
                  <a:srgbClr val="000000"/>
                </a:solidFill>
                <a:latin typeface="+mn-ea"/>
              </a:rPr>
              <a:t>LDA </a:t>
            </a:r>
            <a:r>
              <a:rPr lang="zh-CN" altLang="en-US" sz="1600" dirty="0">
                <a:solidFill>
                  <a:srgbClr val="000000"/>
                </a:solidFill>
                <a:latin typeface="+mn-ea"/>
              </a:rPr>
              <a:t>假设文档生成的过程遵循以下步骤： </a:t>
            </a:r>
          </a:p>
          <a:p>
            <a:r>
              <a:rPr lang="en-US" altLang="zh-CN" sz="1600" dirty="0">
                <a:solidFill>
                  <a:srgbClr val="000000"/>
                </a:solidFill>
                <a:latin typeface="+mn-ea"/>
              </a:rPr>
              <a:t>1. </a:t>
            </a:r>
            <a:r>
              <a:rPr lang="zh-CN" altLang="en-US" sz="1600" dirty="0">
                <a:solidFill>
                  <a:srgbClr val="000000"/>
                </a:solidFill>
                <a:latin typeface="+mn-ea"/>
              </a:rPr>
              <a:t>选择文档的主题分布：对于每篇文档，选择一个主题分布。这个分布是从一个狄利克雷分布中采样 </a:t>
            </a:r>
          </a:p>
          <a:p>
            <a:r>
              <a:rPr lang="zh-CN" altLang="en-US" sz="1600" dirty="0">
                <a:solidFill>
                  <a:srgbClr val="000000"/>
                </a:solidFill>
                <a:latin typeface="+mn-ea"/>
              </a:rPr>
              <a:t>得到的。狄利克雷分布是一个连续多元概率分布，非常适合表达多项分布的共轭先验。 </a:t>
            </a:r>
          </a:p>
          <a:p>
            <a:r>
              <a:rPr lang="en-US" altLang="zh-CN" sz="1600" dirty="0">
                <a:solidFill>
                  <a:srgbClr val="000000"/>
                </a:solidFill>
                <a:latin typeface="+mn-ea"/>
              </a:rPr>
              <a:t>2. </a:t>
            </a:r>
            <a:r>
              <a:rPr lang="zh-CN" altLang="en-US" sz="1600" dirty="0">
                <a:solidFill>
                  <a:srgbClr val="000000"/>
                </a:solidFill>
                <a:latin typeface="+mn-ea"/>
              </a:rPr>
              <a:t>生成文档中的每个词： </a:t>
            </a:r>
          </a:p>
          <a:p>
            <a:r>
              <a:rPr lang="zh-CN" altLang="en-US" sz="1600" dirty="0">
                <a:solidFill>
                  <a:srgbClr val="000000"/>
                </a:solidFill>
                <a:latin typeface="+mn-ea"/>
              </a:rPr>
              <a:t>选择一个主题：对于文档中的每个词，首先根据文档的主题分布选择一个主题。 </a:t>
            </a:r>
          </a:p>
          <a:p>
            <a:r>
              <a:rPr lang="zh-CN" altLang="en-US" sz="1600" dirty="0">
                <a:solidFill>
                  <a:srgbClr val="000000"/>
                </a:solidFill>
                <a:latin typeface="+mn-ea"/>
              </a:rPr>
              <a:t>选择一个词：然后，根据所选主题的词分布，从该主题对应的多项分布中选择一个词。这个多项分布 </a:t>
            </a:r>
          </a:p>
          <a:p>
            <a:r>
              <a:rPr lang="zh-CN" altLang="en-US" sz="1600" dirty="0">
                <a:solidFill>
                  <a:srgbClr val="000000"/>
                </a:solidFill>
                <a:latin typeface="+mn-ea"/>
              </a:rPr>
              <a:t>定义了每个主题下词的概率。</a:t>
            </a:r>
            <a:endParaRPr lang="en-US" sz="1600" dirty="0">
              <a:solidFill>
                <a:srgbClr val="000000"/>
              </a:solidFill>
              <a:latin typeface="+mn-ea"/>
            </a:endParaRP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65"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66" name="图片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44" name="图片 43">
            <a:extLst>
              <a:ext uri="{FF2B5EF4-FFF2-40B4-BE49-F238E27FC236}">
                <a16:creationId xmlns:a16="http://schemas.microsoft.com/office/drawing/2014/main" id="{9C7236E6-8CA9-507F-D9F0-8C62F3F1DC95}"/>
              </a:ext>
            </a:extLst>
          </p:cNvPr>
          <p:cNvPicPr>
            <a:picLocks noChangeAspect="1"/>
          </p:cNvPicPr>
          <p:nvPr/>
        </p:nvPicPr>
        <p:blipFill>
          <a:blip r:embed="rId3"/>
          <a:stretch>
            <a:fillRect/>
          </a:stretch>
        </p:blipFill>
        <p:spPr>
          <a:xfrm>
            <a:off x="7948700" y="358158"/>
            <a:ext cx="2391109" cy="962159"/>
          </a:xfrm>
          <a:prstGeom prst="rect">
            <a:avLst/>
          </a:prstGeom>
        </p:spPr>
      </p:pic>
      <p:pic>
        <p:nvPicPr>
          <p:cNvPr id="46" name="图片 45">
            <a:extLst>
              <a:ext uri="{FF2B5EF4-FFF2-40B4-BE49-F238E27FC236}">
                <a16:creationId xmlns:a16="http://schemas.microsoft.com/office/drawing/2014/main" id="{2B4A7F42-5804-D801-DEC9-BCF7F71B9081}"/>
              </a:ext>
            </a:extLst>
          </p:cNvPr>
          <p:cNvPicPr>
            <a:picLocks noChangeAspect="1"/>
          </p:cNvPicPr>
          <p:nvPr/>
        </p:nvPicPr>
        <p:blipFill>
          <a:blip r:embed="rId4"/>
          <a:stretch>
            <a:fillRect/>
          </a:stretch>
        </p:blipFill>
        <p:spPr>
          <a:xfrm>
            <a:off x="7986946" y="1449529"/>
            <a:ext cx="2086266" cy="781159"/>
          </a:xfrm>
          <a:prstGeom prst="rect">
            <a:avLst/>
          </a:prstGeom>
        </p:spPr>
      </p:pic>
      <p:pic>
        <p:nvPicPr>
          <p:cNvPr id="59" name="图片 58" descr="图示, 示意图&#10;&#10;描述已自动生成">
            <a:extLst>
              <a:ext uri="{FF2B5EF4-FFF2-40B4-BE49-F238E27FC236}">
                <a16:creationId xmlns:a16="http://schemas.microsoft.com/office/drawing/2014/main" id="{F6B37E29-0CA2-9DBD-80DC-CDCC75021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317" y="2609784"/>
            <a:ext cx="4205772" cy="2986956"/>
          </a:xfrm>
          <a:prstGeom prst="rect">
            <a:avLst/>
          </a:prstGeom>
        </p:spPr>
      </p:pic>
      <p:pic>
        <p:nvPicPr>
          <p:cNvPr id="6" name="图片 5">
            <a:extLst>
              <a:ext uri="{FF2B5EF4-FFF2-40B4-BE49-F238E27FC236}">
                <a16:creationId xmlns:a16="http://schemas.microsoft.com/office/drawing/2014/main" id="{B55EF195-EFDA-F9B1-A779-0E9C0EEF7C30}"/>
              </a:ext>
            </a:extLst>
          </p:cNvPr>
          <p:cNvPicPr>
            <a:picLocks noChangeAspect="1"/>
          </p:cNvPicPr>
          <p:nvPr/>
        </p:nvPicPr>
        <p:blipFill>
          <a:blip r:embed="rId6"/>
          <a:stretch>
            <a:fillRect/>
          </a:stretch>
        </p:blipFill>
        <p:spPr>
          <a:xfrm>
            <a:off x="3513695" y="5101806"/>
            <a:ext cx="4020356" cy="1398385"/>
          </a:xfrm>
          <a:prstGeom prst="rect">
            <a:avLst/>
          </a:prstGeom>
        </p:spPr>
      </p:pic>
    </p:spTree>
    <p:extLst>
      <p:ext uri="{BB962C8B-B14F-4D97-AF65-F5344CB8AC3E}">
        <p14:creationId xmlns:p14="http://schemas.microsoft.com/office/powerpoint/2010/main" val="1745549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51"/>
          <p:cNvGrpSpPr/>
          <p:nvPr/>
        </p:nvGrpSpPr>
        <p:grpSpPr>
          <a:xfrm>
            <a:off x="450813" y="2332187"/>
            <a:ext cx="5664200" cy="1156123"/>
            <a:chOff x="0" y="0"/>
            <a:chExt cx="7388902" cy="2815854"/>
          </a:xfrm>
        </p:grpSpPr>
        <p:sp>
          <p:nvSpPr>
            <p:cNvPr id="48" name="Freeform 52"/>
            <p:cNvSpPr/>
            <p:nvPr/>
          </p:nvSpPr>
          <p:spPr>
            <a:xfrm>
              <a:off x="0" y="0"/>
              <a:ext cx="7388860" cy="281584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377" y="1333024"/>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grpSp>
        <p:nvGrpSpPr>
          <p:cNvPr id="53" name="Group 53"/>
          <p:cNvGrpSpPr/>
          <p:nvPr/>
        </p:nvGrpSpPr>
        <p:grpSpPr>
          <a:xfrm rot="-2627273">
            <a:off x="304800" y="2043007"/>
            <a:ext cx="641350" cy="636693"/>
            <a:chOff x="0" y="0"/>
            <a:chExt cx="1542904" cy="1542904"/>
          </a:xfrm>
          <a:solidFill>
            <a:srgbClr val="005BAB"/>
          </a:solidFill>
        </p:grpSpPr>
        <p:sp>
          <p:nvSpPr>
            <p:cNvPr id="54"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sp>
        <p:nvSpPr>
          <p:cNvPr id="61" name="TextBox 61"/>
          <p:cNvSpPr txBox="1"/>
          <p:nvPr/>
        </p:nvSpPr>
        <p:spPr>
          <a:xfrm>
            <a:off x="683684" y="780627"/>
            <a:ext cx="3290570"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模型测试</a:t>
            </a:r>
            <a:r>
              <a:rPr lang="en-US" altLang="zh-CN" sz="3667" dirty="0">
                <a:solidFill>
                  <a:srgbClr val="005BAB"/>
                </a:solidFill>
                <a:ea typeface="字由点字典黑 65J" panose="00020600040101010101" charset="-122"/>
              </a:rPr>
              <a:t> </a:t>
            </a:r>
            <a:endParaRPr lang="zh-CN" altLang="en-US" sz="3667" dirty="0" err="1">
              <a:solidFill>
                <a:srgbClr val="005BAB"/>
              </a:solidFill>
              <a:ea typeface="字由点字典黑 65J" panose="00020600040101010101" charset="-122"/>
            </a:endParaRPr>
          </a:p>
        </p:txBody>
      </p:sp>
      <p:sp>
        <p:nvSpPr>
          <p:cNvPr id="64" name="TextBox 64"/>
          <p:cNvSpPr txBox="1"/>
          <p:nvPr/>
        </p:nvSpPr>
        <p:spPr>
          <a:xfrm>
            <a:off x="1077277" y="2370969"/>
            <a:ext cx="4904586" cy="1107996"/>
          </a:xfrm>
          <a:prstGeom prst="rect">
            <a:avLst/>
          </a:prstGeom>
        </p:spPr>
        <p:txBody>
          <a:bodyPr wrap="square" lIns="0" tIns="0" rIns="0" bIns="0" rtlCol="0" anchor="t">
            <a:spAutoFit/>
          </a:bodyPr>
          <a:lstStyle/>
          <a:p>
            <a:r>
              <a:rPr lang="zh-CN" altLang="en-US" sz="1800" dirty="0">
                <a:solidFill>
                  <a:srgbClr val="000000"/>
                </a:solidFill>
                <a:effectLst/>
                <a:latin typeface="宋体" panose="02010600030101010101" pitchFamily="2" charset="-122"/>
                <a:ea typeface="宋体" panose="02010600030101010101" pitchFamily="2" charset="-122"/>
              </a:rPr>
              <a:t>在构建完 </a:t>
            </a:r>
            <a:r>
              <a:rPr lang="en-US" altLang="zh-CN" sz="1800" dirty="0">
                <a:solidFill>
                  <a:srgbClr val="000000"/>
                </a:solidFill>
                <a:effectLst/>
                <a:latin typeface="LMRoman10-Regular"/>
              </a:rPr>
              <a:t>LDA </a:t>
            </a:r>
            <a:r>
              <a:rPr lang="zh-CN" altLang="en-US" sz="1800" dirty="0">
                <a:solidFill>
                  <a:srgbClr val="000000"/>
                </a:solidFill>
                <a:effectLst/>
                <a:latin typeface="宋体" panose="02010600030101010101" pitchFamily="2" charset="-122"/>
                <a:ea typeface="宋体" panose="02010600030101010101" pitchFamily="2" charset="-122"/>
              </a:rPr>
              <a:t>模型后，采用原先的热点分析中所用到的酒店评论数据集作为本次测试数据集。应用 </a:t>
            </a:r>
            <a:endParaRPr lang="zh-CN" altLang="en-US" sz="1200" dirty="0"/>
          </a:p>
          <a:p>
            <a:r>
              <a:rPr lang="en-US" altLang="zh-CN" sz="1800" dirty="0">
                <a:solidFill>
                  <a:srgbClr val="000000"/>
                </a:solidFill>
                <a:effectLst/>
                <a:latin typeface="LMRoman10-Regular"/>
              </a:rPr>
              <a:t>LDA</a:t>
            </a:r>
            <a:r>
              <a:rPr lang="zh-CN" altLang="en-US" sz="1800" dirty="0">
                <a:solidFill>
                  <a:srgbClr val="000000"/>
                </a:solidFill>
                <a:effectLst/>
                <a:latin typeface="宋体" panose="02010600030101010101" pitchFamily="2" charset="-122"/>
                <a:ea typeface="宋体" panose="02010600030101010101" pitchFamily="2" charset="-122"/>
              </a:rPr>
              <a:t>，可以得到所有文本提炼出的五个潜在主题</a:t>
            </a:r>
            <a:r>
              <a:rPr lang="en-US" altLang="zh-CN" sz="1800" dirty="0">
                <a:solidFill>
                  <a:srgbClr val="000000"/>
                </a:solidFill>
                <a:effectLst/>
                <a:latin typeface="LMRoman10-Regular"/>
              </a:rPr>
              <a:t>:</a:t>
            </a:r>
            <a:endParaRPr lang="en-US" sz="1200" dirty="0">
              <a:solidFill>
                <a:srgbClr val="3B424B"/>
              </a:solidFill>
              <a:ea typeface="字由点字典黑 45J" panose="00020600040101010101" charset="-122"/>
            </a:endParaRPr>
          </a:p>
        </p:txBody>
      </p:sp>
      <p:grpSp>
        <p:nvGrpSpPr>
          <p:cNvPr id="68" name="Group 16"/>
          <p:cNvGrpSpPr/>
          <p:nvPr/>
        </p:nvGrpSpPr>
        <p:grpSpPr>
          <a:xfrm>
            <a:off x="11142860" y="0"/>
            <a:ext cx="1049141" cy="758816"/>
            <a:chOff x="0" y="0"/>
            <a:chExt cx="2098282" cy="1517632"/>
          </a:xfrm>
          <a:solidFill>
            <a:srgbClr val="005BAB">
              <a:alpha val="27000"/>
            </a:srgbClr>
          </a:solidFill>
        </p:grpSpPr>
        <p:sp>
          <p:nvSpPr>
            <p:cNvPr id="69"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0" name="图片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45" name="图片 44">
            <a:extLst>
              <a:ext uri="{FF2B5EF4-FFF2-40B4-BE49-F238E27FC236}">
                <a16:creationId xmlns:a16="http://schemas.microsoft.com/office/drawing/2014/main" id="{4EAB0A04-C8BF-2B17-D5FF-9A4603EA38C6}"/>
              </a:ext>
            </a:extLst>
          </p:cNvPr>
          <p:cNvPicPr>
            <a:picLocks noChangeAspect="1"/>
          </p:cNvPicPr>
          <p:nvPr/>
        </p:nvPicPr>
        <p:blipFill>
          <a:blip r:embed="rId3"/>
          <a:stretch>
            <a:fillRect/>
          </a:stretch>
        </p:blipFill>
        <p:spPr>
          <a:xfrm>
            <a:off x="379171" y="4253083"/>
            <a:ext cx="6374284" cy="1639510"/>
          </a:xfrm>
          <a:prstGeom prst="rect">
            <a:avLst/>
          </a:prstGeom>
        </p:spPr>
      </p:pic>
      <p:sp>
        <p:nvSpPr>
          <p:cNvPr id="49" name="TextBox 64">
            <a:extLst>
              <a:ext uri="{FF2B5EF4-FFF2-40B4-BE49-F238E27FC236}">
                <a16:creationId xmlns:a16="http://schemas.microsoft.com/office/drawing/2014/main" id="{392CD931-8B38-2671-E801-9A226A1DCFC5}"/>
              </a:ext>
            </a:extLst>
          </p:cNvPr>
          <p:cNvSpPr txBox="1"/>
          <p:nvPr/>
        </p:nvSpPr>
        <p:spPr>
          <a:xfrm>
            <a:off x="7732078" y="438892"/>
            <a:ext cx="4904586" cy="276999"/>
          </a:xfrm>
          <a:prstGeom prst="rect">
            <a:avLst/>
          </a:prstGeom>
        </p:spPr>
        <p:txBody>
          <a:bodyPr wrap="square" lIns="0" tIns="0" rIns="0" bIns="0" rtlCol="0" anchor="t">
            <a:spAutoFit/>
          </a:bodyPr>
          <a:lstStyle/>
          <a:p>
            <a:r>
              <a:rPr lang="zh-CN" altLang="en-US" sz="1800" dirty="0">
                <a:solidFill>
                  <a:srgbClr val="000000"/>
                </a:solidFill>
                <a:effectLst/>
                <a:latin typeface="宋体" panose="02010600030101010101" pitchFamily="2" charset="-122"/>
                <a:ea typeface="宋体" panose="02010600030101010101" pitchFamily="2" charset="-122"/>
              </a:rPr>
              <a:t>潜在主题词汇贡献：</a:t>
            </a:r>
            <a:endParaRPr lang="en-US" sz="1200" dirty="0">
              <a:solidFill>
                <a:srgbClr val="3B424B"/>
              </a:solidFill>
              <a:ea typeface="字由点字典黑 45J" panose="00020600040101010101" charset="-122"/>
            </a:endParaRPr>
          </a:p>
        </p:txBody>
      </p:sp>
      <p:pic>
        <p:nvPicPr>
          <p:cNvPr id="81" name="图片 80">
            <a:extLst>
              <a:ext uri="{FF2B5EF4-FFF2-40B4-BE49-F238E27FC236}">
                <a16:creationId xmlns:a16="http://schemas.microsoft.com/office/drawing/2014/main" id="{706B13EE-888C-F527-DF33-878A0639AA73}"/>
              </a:ext>
            </a:extLst>
          </p:cNvPr>
          <p:cNvPicPr>
            <a:picLocks noChangeAspect="1"/>
          </p:cNvPicPr>
          <p:nvPr/>
        </p:nvPicPr>
        <p:blipFill>
          <a:blip r:embed="rId4"/>
          <a:stretch>
            <a:fillRect/>
          </a:stretch>
        </p:blipFill>
        <p:spPr>
          <a:xfrm>
            <a:off x="6689685" y="1096314"/>
            <a:ext cx="4887749" cy="2582096"/>
          </a:xfrm>
          <a:prstGeom prst="rect">
            <a:avLst/>
          </a:prstGeom>
        </p:spPr>
      </p:pic>
      <p:pic>
        <p:nvPicPr>
          <p:cNvPr id="83" name="图片 82" descr="图表, 条形图&#10;&#10;描述已自动生成">
            <a:extLst>
              <a:ext uri="{FF2B5EF4-FFF2-40B4-BE49-F238E27FC236}">
                <a16:creationId xmlns:a16="http://schemas.microsoft.com/office/drawing/2014/main" id="{CA37F953-9DE1-C96B-CE77-7D721BB034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0779" y="3725671"/>
            <a:ext cx="4039328" cy="2827530"/>
          </a:xfrm>
          <a:prstGeom prst="rect">
            <a:avLst/>
          </a:prstGeom>
        </p:spPr>
      </p:pic>
    </p:spTree>
    <p:extLst>
      <p:ext uri="{BB962C8B-B14F-4D97-AF65-F5344CB8AC3E}">
        <p14:creationId xmlns:p14="http://schemas.microsoft.com/office/powerpoint/2010/main" val="194010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093148" y="6035257"/>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558800" y="1390597"/>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48" name="TextBox 48"/>
          <p:cNvSpPr txBox="1"/>
          <p:nvPr/>
        </p:nvSpPr>
        <p:spPr>
          <a:xfrm>
            <a:off x="406401" y="736548"/>
            <a:ext cx="3295431" cy="564257"/>
          </a:xfrm>
          <a:prstGeom prst="rect">
            <a:avLst/>
          </a:prstGeom>
        </p:spPr>
        <p:txBody>
          <a:bodyPr wrap="square" lIns="0" tIns="0" rIns="0" bIns="0" rtlCol="0" anchor="t">
            <a:spAutoFit/>
          </a:bodyPr>
          <a:lstStyle/>
          <a:p>
            <a:pPr algn="ctr">
              <a:lnSpc>
                <a:spcPts val="4400"/>
              </a:lnSpc>
            </a:pPr>
            <a:r>
              <a:rPr lang="zh-CN" altLang="en-US" sz="3667" dirty="0" err="1">
                <a:solidFill>
                  <a:srgbClr val="005BAB"/>
                </a:solidFill>
                <a:ea typeface="字由点字典黑 65J" panose="00020600040101010101" charset="-122"/>
              </a:rPr>
              <a:t>情感分析</a:t>
            </a:r>
          </a:p>
        </p:txBody>
      </p:sp>
      <p:grpSp>
        <p:nvGrpSpPr>
          <p:cNvPr id="49" name="Group 49"/>
          <p:cNvGrpSpPr/>
          <p:nvPr/>
        </p:nvGrpSpPr>
        <p:grpSpPr>
          <a:xfrm>
            <a:off x="715857" y="3683000"/>
            <a:ext cx="2728383" cy="1998133"/>
            <a:chOff x="0" y="0"/>
            <a:chExt cx="5456722" cy="5743122"/>
          </a:xfrm>
        </p:grpSpPr>
        <p:sp>
          <p:nvSpPr>
            <p:cNvPr id="50" name="Freeform 50"/>
            <p:cNvSpPr/>
            <p:nvPr/>
          </p:nvSpPr>
          <p:spPr>
            <a:xfrm>
              <a:off x="0" y="0"/>
              <a:ext cx="5456682" cy="5743067"/>
            </a:xfrm>
            <a:custGeom>
              <a:avLst/>
              <a:gdLst/>
              <a:ahLst/>
              <a:cxnLst/>
              <a:rect l="l" t="t" r="r" b="b"/>
              <a:pathLst>
                <a:path w="5456682" h="5743067">
                  <a:moveTo>
                    <a:pt x="0" y="909447"/>
                  </a:moveTo>
                  <a:cubicBezTo>
                    <a:pt x="0" y="407162"/>
                    <a:pt x="407162" y="0"/>
                    <a:pt x="909447" y="0"/>
                  </a:cubicBezTo>
                  <a:lnTo>
                    <a:pt x="4547235" y="0"/>
                  </a:lnTo>
                  <a:cubicBezTo>
                    <a:pt x="5049520" y="0"/>
                    <a:pt x="5456682" y="407162"/>
                    <a:pt x="5456682" y="909447"/>
                  </a:cubicBezTo>
                  <a:lnTo>
                    <a:pt x="5456682" y="4833620"/>
                  </a:lnTo>
                  <a:cubicBezTo>
                    <a:pt x="5456682" y="5335905"/>
                    <a:pt x="5049520" y="5743067"/>
                    <a:pt x="4547235" y="5743067"/>
                  </a:cubicBezTo>
                  <a:lnTo>
                    <a:pt x="909447" y="5743067"/>
                  </a:lnTo>
                  <a:cubicBezTo>
                    <a:pt x="407162" y="5743067"/>
                    <a:pt x="0" y="5335905"/>
                    <a:pt x="0" y="4833620"/>
                  </a:cubicBezTo>
                  <a:close/>
                </a:path>
              </a:pathLst>
            </a:custGeom>
            <a:solidFill>
              <a:srgbClr val="F8F8F8"/>
            </a:solidFill>
          </p:spPr>
          <p:txBody>
            <a:bodyPr/>
            <a:lstStyle/>
            <a:p>
              <a:endParaRPr lang="zh-CN" altLang="en-US" sz="1200"/>
            </a:p>
          </p:txBody>
        </p:sp>
      </p:grpSp>
      <p:grpSp>
        <p:nvGrpSpPr>
          <p:cNvPr id="51" name="Group 51"/>
          <p:cNvGrpSpPr/>
          <p:nvPr/>
        </p:nvGrpSpPr>
        <p:grpSpPr>
          <a:xfrm rot="2627273">
            <a:off x="1685257" y="3304774"/>
            <a:ext cx="790408" cy="790408"/>
            <a:chOff x="0" y="0"/>
            <a:chExt cx="1580816" cy="1580816"/>
          </a:xfrm>
          <a:solidFill>
            <a:srgbClr val="005BAB"/>
          </a:solidFill>
        </p:grpSpPr>
        <p:sp>
          <p:nvSpPr>
            <p:cNvPr id="52" name="Freeform 52"/>
            <p:cNvSpPr/>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53" name="TextBox 53"/>
          <p:cNvSpPr txBox="1"/>
          <p:nvPr/>
        </p:nvSpPr>
        <p:spPr>
          <a:xfrm>
            <a:off x="1576300" y="3444422"/>
            <a:ext cx="1008321" cy="487313"/>
          </a:xfrm>
          <a:prstGeom prst="rect">
            <a:avLst/>
          </a:prstGeom>
        </p:spPr>
        <p:txBody>
          <a:bodyPr lIns="0" tIns="0" rIns="0" bIns="0" rtlCol="0" anchor="t">
            <a:spAutoFit/>
          </a:bodyPr>
          <a:lstStyle/>
          <a:p>
            <a:pPr algn="ctr">
              <a:lnSpc>
                <a:spcPts val="3840"/>
              </a:lnSpc>
            </a:pPr>
            <a:r>
              <a:rPr lang="en-US" sz="3200">
                <a:solidFill>
                  <a:srgbClr val="FFFFFF"/>
                </a:solidFill>
                <a:latin typeface="字由点字典黑 65J" panose="00020600040101010101" charset="-122"/>
              </a:rPr>
              <a:t>01</a:t>
            </a:r>
          </a:p>
        </p:txBody>
      </p:sp>
      <p:sp>
        <p:nvSpPr>
          <p:cNvPr id="54" name="TextBox 54"/>
          <p:cNvSpPr txBox="1"/>
          <p:nvPr/>
        </p:nvSpPr>
        <p:spPr>
          <a:xfrm>
            <a:off x="1188458" y="4343316"/>
            <a:ext cx="1846659" cy="358431"/>
          </a:xfrm>
          <a:prstGeom prst="rect">
            <a:avLst/>
          </a:prstGeom>
        </p:spPr>
        <p:txBody>
          <a:bodyPr lIns="0" tIns="0" rIns="0" bIns="0" rtlCol="0" anchor="t">
            <a:spAutoFit/>
          </a:bodyPr>
          <a:lstStyle/>
          <a:p>
            <a:pPr algn="ctr">
              <a:lnSpc>
                <a:spcPts val="2880"/>
              </a:lnSpc>
            </a:pPr>
            <a:r>
              <a:rPr lang="zh-CN" altLang="en-US" sz="2400">
                <a:solidFill>
                  <a:srgbClr val="005BAB"/>
                </a:solidFill>
                <a:ea typeface="字由点字典黑 65J" panose="00020600040101010101" charset="-122"/>
              </a:rPr>
              <a:t>文本编码</a:t>
            </a:r>
          </a:p>
        </p:txBody>
      </p:sp>
      <p:sp>
        <p:nvSpPr>
          <p:cNvPr id="55" name="TextBox 55"/>
          <p:cNvSpPr txBox="1"/>
          <p:nvPr/>
        </p:nvSpPr>
        <p:spPr>
          <a:xfrm>
            <a:off x="1168556" y="4797164"/>
            <a:ext cx="1908476" cy="466153"/>
          </a:xfrm>
          <a:prstGeom prst="rect">
            <a:avLst/>
          </a:prstGeom>
        </p:spPr>
        <p:txBody>
          <a:bodyPr lIns="0" tIns="0" rIns="0" bIns="0" rtlCol="0" anchor="t">
            <a:spAutoFit/>
          </a:bodyPr>
          <a:lstStyle/>
          <a:p>
            <a:pPr algn="ctr">
              <a:lnSpc>
                <a:spcPts val="1873"/>
              </a:lnSpc>
            </a:pPr>
            <a:r>
              <a:rPr lang="en-US" sz="1200">
                <a:solidFill>
                  <a:srgbClr val="3B424B"/>
                </a:solidFill>
                <a:ea typeface="字由点字典黑 45J" panose="00020600040101010101" charset="-122"/>
                <a:sym typeface="+mn-ea"/>
              </a:rPr>
              <a:t>将文本转换为向量，以便输入到机器学习模型中。</a:t>
            </a:r>
            <a:endParaRPr lang="en-US" sz="1200">
              <a:solidFill>
                <a:srgbClr val="3B424B"/>
              </a:solidFill>
              <a:ea typeface="字由点字典黑 45J" panose="00020600040101010101" charset="-122"/>
            </a:endParaRPr>
          </a:p>
        </p:txBody>
      </p:sp>
      <p:grpSp>
        <p:nvGrpSpPr>
          <p:cNvPr id="56" name="Group 56"/>
          <p:cNvGrpSpPr/>
          <p:nvPr/>
        </p:nvGrpSpPr>
        <p:grpSpPr>
          <a:xfrm>
            <a:off x="4193541" y="3691891"/>
            <a:ext cx="2728383" cy="1989243"/>
            <a:chOff x="0" y="0"/>
            <a:chExt cx="5456722" cy="5743122"/>
          </a:xfrm>
        </p:grpSpPr>
        <p:sp>
          <p:nvSpPr>
            <p:cNvPr id="57" name="Freeform 57"/>
            <p:cNvSpPr/>
            <p:nvPr/>
          </p:nvSpPr>
          <p:spPr>
            <a:xfrm>
              <a:off x="0" y="0"/>
              <a:ext cx="5456682" cy="5743067"/>
            </a:xfrm>
            <a:custGeom>
              <a:avLst/>
              <a:gdLst/>
              <a:ahLst/>
              <a:cxnLst/>
              <a:rect l="l" t="t" r="r" b="b"/>
              <a:pathLst>
                <a:path w="5456682" h="5743067">
                  <a:moveTo>
                    <a:pt x="0" y="909447"/>
                  </a:moveTo>
                  <a:cubicBezTo>
                    <a:pt x="0" y="407162"/>
                    <a:pt x="407162" y="0"/>
                    <a:pt x="909447" y="0"/>
                  </a:cubicBezTo>
                  <a:lnTo>
                    <a:pt x="4547235" y="0"/>
                  </a:lnTo>
                  <a:cubicBezTo>
                    <a:pt x="5049520" y="0"/>
                    <a:pt x="5456682" y="407162"/>
                    <a:pt x="5456682" y="909447"/>
                  </a:cubicBezTo>
                  <a:lnTo>
                    <a:pt x="5456682" y="4833620"/>
                  </a:lnTo>
                  <a:cubicBezTo>
                    <a:pt x="5456682" y="5335905"/>
                    <a:pt x="5049520" y="5743067"/>
                    <a:pt x="4547235" y="5743067"/>
                  </a:cubicBezTo>
                  <a:lnTo>
                    <a:pt x="909447" y="5743067"/>
                  </a:lnTo>
                  <a:cubicBezTo>
                    <a:pt x="407162" y="5743067"/>
                    <a:pt x="0" y="5335905"/>
                    <a:pt x="0" y="4833620"/>
                  </a:cubicBezTo>
                  <a:close/>
                </a:path>
              </a:pathLst>
            </a:custGeom>
            <a:solidFill>
              <a:srgbClr val="F8F8F8"/>
            </a:solidFill>
          </p:spPr>
          <p:txBody>
            <a:bodyPr/>
            <a:lstStyle/>
            <a:p>
              <a:endParaRPr lang="zh-CN" altLang="en-US" sz="1200"/>
            </a:p>
          </p:txBody>
        </p:sp>
      </p:grpSp>
      <p:grpSp>
        <p:nvGrpSpPr>
          <p:cNvPr id="58" name="Group 58"/>
          <p:cNvGrpSpPr/>
          <p:nvPr/>
        </p:nvGrpSpPr>
        <p:grpSpPr>
          <a:xfrm rot="2627273">
            <a:off x="5162273" y="3304774"/>
            <a:ext cx="790408" cy="790408"/>
            <a:chOff x="0" y="0"/>
            <a:chExt cx="1580816" cy="1580816"/>
          </a:xfrm>
          <a:solidFill>
            <a:srgbClr val="005BAB"/>
          </a:solidFill>
        </p:grpSpPr>
        <p:sp>
          <p:nvSpPr>
            <p:cNvPr id="59" name="Freeform 59"/>
            <p:cNvSpPr/>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60" name="TextBox 60"/>
          <p:cNvSpPr txBox="1"/>
          <p:nvPr/>
        </p:nvSpPr>
        <p:spPr>
          <a:xfrm>
            <a:off x="5053317" y="3444422"/>
            <a:ext cx="1008321" cy="487313"/>
          </a:xfrm>
          <a:prstGeom prst="rect">
            <a:avLst/>
          </a:prstGeom>
        </p:spPr>
        <p:txBody>
          <a:bodyPr lIns="0" tIns="0" rIns="0" bIns="0" rtlCol="0" anchor="t">
            <a:spAutoFit/>
          </a:bodyPr>
          <a:lstStyle/>
          <a:p>
            <a:pPr algn="ctr">
              <a:lnSpc>
                <a:spcPts val="3840"/>
              </a:lnSpc>
            </a:pPr>
            <a:r>
              <a:rPr lang="en-US" sz="3200">
                <a:solidFill>
                  <a:srgbClr val="FFFFFF"/>
                </a:solidFill>
                <a:latin typeface="字由点字典黑 65J" panose="00020600040101010101" charset="-122"/>
              </a:rPr>
              <a:t>02</a:t>
            </a:r>
          </a:p>
        </p:txBody>
      </p:sp>
      <p:sp>
        <p:nvSpPr>
          <p:cNvPr id="61" name="TextBox 61"/>
          <p:cNvSpPr txBox="1"/>
          <p:nvPr/>
        </p:nvSpPr>
        <p:spPr>
          <a:xfrm>
            <a:off x="4689604" y="4292516"/>
            <a:ext cx="1846659" cy="358431"/>
          </a:xfrm>
          <a:prstGeom prst="rect">
            <a:avLst/>
          </a:prstGeom>
        </p:spPr>
        <p:txBody>
          <a:bodyPr lIns="0" tIns="0" rIns="0" bIns="0" rtlCol="0" anchor="t">
            <a:spAutoFit/>
          </a:bodyPr>
          <a:lstStyle/>
          <a:p>
            <a:pPr algn="ctr">
              <a:lnSpc>
                <a:spcPts val="2880"/>
              </a:lnSpc>
            </a:pPr>
            <a:r>
              <a:rPr lang="zh-CN" altLang="en-US" sz="2400">
                <a:solidFill>
                  <a:srgbClr val="005BAB"/>
                </a:solidFill>
                <a:ea typeface="字由点字典黑 65J" panose="00020600040101010101" charset="-122"/>
              </a:rPr>
              <a:t>模型构建</a:t>
            </a:r>
          </a:p>
        </p:txBody>
      </p:sp>
      <p:sp>
        <p:nvSpPr>
          <p:cNvPr id="62" name="TextBox 62"/>
          <p:cNvSpPr txBox="1"/>
          <p:nvPr/>
        </p:nvSpPr>
        <p:spPr>
          <a:xfrm>
            <a:off x="4618055" y="4709110"/>
            <a:ext cx="1908476" cy="709810"/>
          </a:xfrm>
          <a:prstGeom prst="rect">
            <a:avLst/>
          </a:prstGeom>
        </p:spPr>
        <p:txBody>
          <a:bodyPr lIns="0" tIns="0" rIns="0" bIns="0" rtlCol="0" anchor="t">
            <a:spAutoFit/>
          </a:bodyPr>
          <a:lstStyle/>
          <a:p>
            <a:pPr algn="just">
              <a:lnSpc>
                <a:spcPts val="1873"/>
              </a:lnSpc>
            </a:pPr>
            <a:r>
              <a:rPr lang="en-US" sz="1200">
                <a:solidFill>
                  <a:srgbClr val="3B424B"/>
                </a:solidFill>
                <a:ea typeface="字由点字典黑 45J" panose="00020600040101010101" charset="-122"/>
                <a:sym typeface="+mn-ea"/>
              </a:rPr>
              <a:t>通过CNN提取局部特征，通过BLSTM获取上下文信息，最终进行分类。</a:t>
            </a:r>
            <a:endParaRPr lang="en-US" sz="1200">
              <a:solidFill>
                <a:srgbClr val="3B424B"/>
              </a:solidFill>
              <a:ea typeface="字由点字典黑 45J" panose="00020600040101010101" charset="-122"/>
            </a:endParaRPr>
          </a:p>
        </p:txBody>
      </p:sp>
      <p:grpSp>
        <p:nvGrpSpPr>
          <p:cNvPr id="63" name="Group 63"/>
          <p:cNvGrpSpPr/>
          <p:nvPr/>
        </p:nvGrpSpPr>
        <p:grpSpPr>
          <a:xfrm>
            <a:off x="7670801" y="3683000"/>
            <a:ext cx="2728383" cy="1997710"/>
            <a:chOff x="0" y="0"/>
            <a:chExt cx="5456722" cy="5743122"/>
          </a:xfrm>
        </p:grpSpPr>
        <p:sp>
          <p:nvSpPr>
            <p:cNvPr id="64" name="Freeform 64"/>
            <p:cNvSpPr/>
            <p:nvPr/>
          </p:nvSpPr>
          <p:spPr>
            <a:xfrm>
              <a:off x="0" y="0"/>
              <a:ext cx="5456682" cy="5743067"/>
            </a:xfrm>
            <a:custGeom>
              <a:avLst/>
              <a:gdLst/>
              <a:ahLst/>
              <a:cxnLst/>
              <a:rect l="l" t="t" r="r" b="b"/>
              <a:pathLst>
                <a:path w="5456682" h="5743067">
                  <a:moveTo>
                    <a:pt x="0" y="909447"/>
                  </a:moveTo>
                  <a:cubicBezTo>
                    <a:pt x="0" y="407162"/>
                    <a:pt x="407162" y="0"/>
                    <a:pt x="909447" y="0"/>
                  </a:cubicBezTo>
                  <a:lnTo>
                    <a:pt x="4547235" y="0"/>
                  </a:lnTo>
                  <a:cubicBezTo>
                    <a:pt x="5049520" y="0"/>
                    <a:pt x="5456682" y="407162"/>
                    <a:pt x="5456682" y="909447"/>
                  </a:cubicBezTo>
                  <a:lnTo>
                    <a:pt x="5456682" y="4833620"/>
                  </a:lnTo>
                  <a:cubicBezTo>
                    <a:pt x="5456682" y="5335905"/>
                    <a:pt x="5049520" y="5743067"/>
                    <a:pt x="4547235" y="5743067"/>
                  </a:cubicBezTo>
                  <a:lnTo>
                    <a:pt x="909447" y="5743067"/>
                  </a:lnTo>
                  <a:cubicBezTo>
                    <a:pt x="407162" y="5743067"/>
                    <a:pt x="0" y="5335905"/>
                    <a:pt x="0" y="4833620"/>
                  </a:cubicBezTo>
                  <a:close/>
                </a:path>
              </a:pathLst>
            </a:custGeom>
            <a:solidFill>
              <a:srgbClr val="F8F8F8"/>
            </a:solidFill>
          </p:spPr>
          <p:txBody>
            <a:bodyPr/>
            <a:lstStyle/>
            <a:p>
              <a:endParaRPr lang="zh-CN" altLang="en-US" sz="1200"/>
            </a:p>
          </p:txBody>
        </p:sp>
      </p:grpSp>
      <p:grpSp>
        <p:nvGrpSpPr>
          <p:cNvPr id="65" name="Group 65"/>
          <p:cNvGrpSpPr/>
          <p:nvPr/>
        </p:nvGrpSpPr>
        <p:grpSpPr>
          <a:xfrm rot="2627273">
            <a:off x="8639713" y="3304774"/>
            <a:ext cx="790408" cy="790408"/>
            <a:chOff x="0" y="0"/>
            <a:chExt cx="1580816" cy="1580816"/>
          </a:xfrm>
          <a:solidFill>
            <a:srgbClr val="005BAB"/>
          </a:solidFill>
        </p:grpSpPr>
        <p:sp>
          <p:nvSpPr>
            <p:cNvPr id="66" name="Freeform 66"/>
            <p:cNvSpPr/>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67" name="TextBox 67"/>
          <p:cNvSpPr txBox="1"/>
          <p:nvPr/>
        </p:nvSpPr>
        <p:spPr>
          <a:xfrm>
            <a:off x="8530757" y="3444422"/>
            <a:ext cx="1008321" cy="487313"/>
          </a:xfrm>
          <a:prstGeom prst="rect">
            <a:avLst/>
          </a:prstGeom>
        </p:spPr>
        <p:txBody>
          <a:bodyPr lIns="0" tIns="0" rIns="0" bIns="0" rtlCol="0" anchor="t">
            <a:spAutoFit/>
          </a:bodyPr>
          <a:lstStyle/>
          <a:p>
            <a:pPr algn="ctr">
              <a:lnSpc>
                <a:spcPts val="3840"/>
              </a:lnSpc>
            </a:pPr>
            <a:r>
              <a:rPr lang="en-US" sz="3200">
                <a:solidFill>
                  <a:srgbClr val="FFFFFF"/>
                </a:solidFill>
                <a:latin typeface="字由点字典黑 65J" panose="00020600040101010101" charset="-122"/>
              </a:rPr>
              <a:t>03</a:t>
            </a:r>
          </a:p>
        </p:txBody>
      </p:sp>
      <p:sp>
        <p:nvSpPr>
          <p:cNvPr id="68" name="TextBox 68"/>
          <p:cNvSpPr txBox="1"/>
          <p:nvPr/>
        </p:nvSpPr>
        <p:spPr>
          <a:xfrm>
            <a:off x="7781713" y="4340014"/>
            <a:ext cx="2637367" cy="358431"/>
          </a:xfrm>
          <a:prstGeom prst="rect">
            <a:avLst/>
          </a:prstGeom>
        </p:spPr>
        <p:txBody>
          <a:bodyPr wrap="square" lIns="0" tIns="0" rIns="0" bIns="0" rtlCol="0" anchor="t">
            <a:spAutoFit/>
          </a:bodyPr>
          <a:lstStyle/>
          <a:p>
            <a:pPr algn="ctr">
              <a:lnSpc>
                <a:spcPts val="2880"/>
              </a:lnSpc>
            </a:pPr>
            <a:r>
              <a:rPr lang="zh-CN" altLang="en-US" sz="2400">
                <a:solidFill>
                  <a:srgbClr val="005BAB"/>
                </a:solidFill>
                <a:ea typeface="字由点字典黑 65J" panose="00020600040101010101" charset="-122"/>
                <a:sym typeface="+mn-ea"/>
              </a:rPr>
              <a:t>模型训练和评估</a:t>
            </a:r>
            <a:endParaRPr lang="zh-CN" altLang="en-US" sz="2400">
              <a:solidFill>
                <a:srgbClr val="005BAB"/>
              </a:solidFill>
              <a:ea typeface="字由点字典黑 65J" panose="00020600040101010101" charset="-122"/>
            </a:endParaRPr>
          </a:p>
        </p:txBody>
      </p:sp>
      <p:sp>
        <p:nvSpPr>
          <p:cNvPr id="69" name="TextBox 69"/>
          <p:cNvSpPr txBox="1"/>
          <p:nvPr/>
        </p:nvSpPr>
        <p:spPr>
          <a:xfrm>
            <a:off x="8109465" y="4712497"/>
            <a:ext cx="1908476" cy="466153"/>
          </a:xfrm>
          <a:prstGeom prst="rect">
            <a:avLst/>
          </a:prstGeom>
        </p:spPr>
        <p:txBody>
          <a:bodyPr lIns="0" tIns="0" rIns="0" bIns="0" rtlCol="0" anchor="t">
            <a:spAutoFit/>
          </a:bodyPr>
          <a:lstStyle/>
          <a:p>
            <a:pPr algn="just">
              <a:lnSpc>
                <a:spcPts val="1873"/>
              </a:lnSpc>
            </a:pPr>
            <a:r>
              <a:rPr lang="en-US" sz="1200">
                <a:solidFill>
                  <a:srgbClr val="3B424B"/>
                </a:solidFill>
                <a:ea typeface="字由点字典黑 45J" panose="00020600040101010101" charset="-122"/>
                <a:sym typeface="+mn-ea"/>
              </a:rPr>
              <a:t>对模型进行训练，并使用验证集评估模型性能。</a:t>
            </a:r>
            <a:endParaRPr lang="en-US" sz="1200">
              <a:solidFill>
                <a:srgbClr val="3B424B"/>
              </a:solidFill>
              <a:ea typeface="字由点字典黑 45J" panose="00020600040101010101" charset="-122"/>
            </a:endParaRP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70"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1" name="图片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74" name="Group 51"/>
          <p:cNvGrpSpPr/>
          <p:nvPr/>
        </p:nvGrpSpPr>
        <p:grpSpPr>
          <a:xfrm>
            <a:off x="812800" y="1568451"/>
            <a:ext cx="9745557" cy="1394883"/>
            <a:chOff x="0" y="0"/>
            <a:chExt cx="7388902" cy="2815854"/>
          </a:xfrm>
        </p:grpSpPr>
        <p:sp>
          <p:nvSpPr>
            <p:cNvPr id="75" name="Freeform 52"/>
            <p:cNvSpPr/>
            <p:nvPr/>
          </p:nvSpPr>
          <p:spPr>
            <a:xfrm>
              <a:off x="0" y="0"/>
              <a:ext cx="7388860" cy="281584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sp>
        <p:nvSpPr>
          <p:cNvPr id="73" name="TextBox 64"/>
          <p:cNvSpPr txBox="1"/>
          <p:nvPr/>
        </p:nvSpPr>
        <p:spPr>
          <a:xfrm>
            <a:off x="1016000" y="1868171"/>
            <a:ext cx="9381490" cy="730969"/>
          </a:xfrm>
          <a:prstGeom prst="rect">
            <a:avLst/>
          </a:prstGeom>
        </p:spPr>
        <p:txBody>
          <a:bodyPr wrap="square" lIns="0" tIns="0" rIns="0" bIns="0" rtlCol="0" anchor="t">
            <a:spAutoFit/>
          </a:bodyPr>
          <a:lstStyle/>
          <a:p>
            <a:pPr>
              <a:lnSpc>
                <a:spcPts val="1873"/>
              </a:lnSpc>
            </a:pPr>
            <a:r>
              <a:rPr lang="en-US" sz="1200">
                <a:solidFill>
                  <a:srgbClr val="3B424B"/>
                </a:solidFill>
                <a:ea typeface="字由点字典黑 45J" panose="00020600040101010101" charset="-122"/>
              </a:rPr>
              <a:t>        </a:t>
            </a:r>
            <a:r>
              <a:rPr lang="en-US" sz="1600">
                <a:solidFill>
                  <a:srgbClr val="3B424B"/>
                </a:solidFill>
                <a:ea typeface="字由点字典黑 45J" panose="00020600040101010101" charset="-122"/>
              </a:rPr>
              <a:t>情感</a:t>
            </a:r>
            <a:r>
              <a:rPr lang="zh-CN" altLang="en-US" sz="1600">
                <a:solidFill>
                  <a:srgbClr val="3B424B"/>
                </a:solidFill>
                <a:ea typeface="字由点字典黑 45J" panose="00020600040101010101" charset="-122"/>
              </a:rPr>
              <a:t>分析</a:t>
            </a:r>
            <a:r>
              <a:rPr lang="en-US" sz="1600">
                <a:solidFill>
                  <a:srgbClr val="3B424B"/>
                </a:solidFill>
                <a:ea typeface="字由点字典黑 45J" panose="00020600040101010101" charset="-122"/>
              </a:rPr>
              <a:t>在舆情分析中的作用十分关键，它能够帮助识别和理解文本中的情感倾向</a:t>
            </a:r>
            <a:r>
              <a:rPr lang="zh-CN" altLang="en-US" sz="1600">
                <a:solidFill>
                  <a:srgbClr val="3B424B"/>
                </a:solidFill>
                <a:ea typeface="字由点字典黑 45J" panose="00020600040101010101" charset="-122"/>
              </a:rPr>
              <a:t>，从而识别公众情感。通过对不同时间段、不同事件的情感分类结果进行统计分析，可以为决策者提供数据支持，帮助其更好地了解公众情绪的变化趋势。</a:t>
            </a:r>
            <a:endParaRPr lang="en-US" sz="1600">
              <a:solidFill>
                <a:srgbClr val="3B424B"/>
              </a:solidFill>
              <a:ea typeface="字由点字典黑 45J" panose="0002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800" y="1582367"/>
            <a:ext cx="2959438" cy="0"/>
          </a:xfrm>
          <a:prstGeom prst="line">
            <a:avLst/>
          </a:prstGeom>
          <a:ln w="28575" cap="rnd">
            <a:solidFill>
              <a:srgbClr val="005BAB"/>
            </a:solidFill>
            <a:prstDash val="solid"/>
            <a:headEnd type="oval" w="lg" len="lg"/>
            <a:tailEnd type="triangle" w="lg" len="med"/>
          </a:ln>
        </p:spPr>
        <p:txBody>
          <a:bodyPr/>
          <a:lstStyle/>
          <a:p>
            <a:endParaRPr lang="zh-CN" altLang="en-US" sz="1200"/>
          </a:p>
        </p:txBody>
      </p:sp>
      <p:grpSp>
        <p:nvGrpSpPr>
          <p:cNvPr id="48" name="Group 48"/>
          <p:cNvGrpSpPr/>
          <p:nvPr/>
        </p:nvGrpSpPr>
        <p:grpSpPr>
          <a:xfrm>
            <a:off x="457200" y="2100580"/>
            <a:ext cx="6750897" cy="1237827"/>
            <a:chOff x="0" y="0"/>
            <a:chExt cx="16731460" cy="2475598"/>
          </a:xfrm>
        </p:grpSpPr>
        <p:sp>
          <p:nvSpPr>
            <p:cNvPr id="49" name="Freeform 49"/>
            <p:cNvSpPr/>
            <p:nvPr/>
          </p:nvSpPr>
          <p:spPr>
            <a:xfrm>
              <a:off x="0" y="0"/>
              <a:ext cx="16731487" cy="2475611"/>
            </a:xfrm>
            <a:custGeom>
              <a:avLst/>
              <a:gdLst/>
              <a:ahLst/>
              <a:cxnLst/>
              <a:rect l="l" t="t" r="r" b="b"/>
              <a:pathLst>
                <a:path w="16731487" h="2475611">
                  <a:moveTo>
                    <a:pt x="16731487" y="412623"/>
                  </a:moveTo>
                  <a:cubicBezTo>
                    <a:pt x="16731487" y="184785"/>
                    <a:pt x="16546702" y="0"/>
                    <a:pt x="16318864" y="0"/>
                  </a:cubicBezTo>
                  <a:lnTo>
                    <a:pt x="412623" y="0"/>
                  </a:lnTo>
                  <a:cubicBezTo>
                    <a:pt x="184785" y="0"/>
                    <a:pt x="0" y="184785"/>
                    <a:pt x="0" y="412623"/>
                  </a:cubicBezTo>
                  <a:lnTo>
                    <a:pt x="0" y="2062988"/>
                  </a:lnTo>
                  <a:cubicBezTo>
                    <a:pt x="0" y="2290826"/>
                    <a:pt x="184785" y="2475611"/>
                    <a:pt x="412623" y="2475611"/>
                  </a:cubicBezTo>
                  <a:lnTo>
                    <a:pt x="16318864" y="2475611"/>
                  </a:lnTo>
                  <a:cubicBezTo>
                    <a:pt x="16546703" y="2475611"/>
                    <a:pt x="16731487" y="2290826"/>
                    <a:pt x="16731487" y="2062988"/>
                  </a:cubicBezTo>
                  <a:close/>
                </a:path>
              </a:pathLst>
            </a:custGeom>
            <a:solidFill>
              <a:srgbClr val="F8F8F8"/>
            </a:solidFill>
          </p:spPr>
          <p:txBody>
            <a:bodyPr/>
            <a:lstStyle/>
            <a:p>
              <a:endParaRPr lang="zh-CN" altLang="en-US" sz="1200"/>
            </a:p>
          </p:txBody>
        </p:sp>
      </p:grpSp>
      <p:grpSp>
        <p:nvGrpSpPr>
          <p:cNvPr id="50" name="Group 50"/>
          <p:cNvGrpSpPr/>
          <p:nvPr/>
        </p:nvGrpSpPr>
        <p:grpSpPr>
          <a:xfrm>
            <a:off x="775562" y="1904905"/>
            <a:ext cx="2786646" cy="504190"/>
            <a:chOff x="0" y="0"/>
            <a:chExt cx="5573292" cy="1008380"/>
          </a:xfrm>
        </p:grpSpPr>
        <p:sp>
          <p:nvSpPr>
            <p:cNvPr id="51" name="Freeform 51"/>
            <p:cNvSpPr/>
            <p:nvPr/>
          </p:nvSpPr>
          <p:spPr>
            <a:xfrm>
              <a:off x="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2" name="TextBox 52"/>
            <p:cNvSpPr txBox="1"/>
            <p:nvPr/>
          </p:nvSpPr>
          <p:spPr>
            <a:xfrm>
              <a:off x="0" y="0"/>
              <a:ext cx="5573292" cy="928488"/>
            </a:xfrm>
            <a:prstGeom prst="rect">
              <a:avLst/>
            </a:prstGeom>
          </p:spPr>
          <p:txBody>
            <a:bodyPr lIns="33867" tIns="33867" rIns="33867" bIns="33867" rtlCol="0" anchor="ctr"/>
            <a:lstStyle/>
            <a:p>
              <a:pPr algn="ctr">
                <a:lnSpc>
                  <a:spcPts val="2880"/>
                </a:lnSpc>
              </a:pPr>
              <a:r>
                <a:rPr lang="zh-CN" altLang="en-US" sz="2400">
                  <a:solidFill>
                    <a:srgbClr val="FFFFFF"/>
                  </a:solidFill>
                  <a:ea typeface="字由点字典黑 65J" panose="00020600040101010101" charset="-122"/>
                </a:rPr>
                <a:t>功能</a:t>
              </a:r>
            </a:p>
          </p:txBody>
        </p:sp>
      </p:grpSp>
      <p:grpSp>
        <p:nvGrpSpPr>
          <p:cNvPr id="53" name="Group 53"/>
          <p:cNvGrpSpPr/>
          <p:nvPr/>
        </p:nvGrpSpPr>
        <p:grpSpPr>
          <a:xfrm>
            <a:off x="508000" y="3845137"/>
            <a:ext cx="6701790" cy="1237827"/>
            <a:chOff x="0" y="0"/>
            <a:chExt cx="16731460" cy="2475598"/>
          </a:xfrm>
        </p:grpSpPr>
        <p:sp>
          <p:nvSpPr>
            <p:cNvPr id="54" name="Freeform 54"/>
            <p:cNvSpPr/>
            <p:nvPr/>
          </p:nvSpPr>
          <p:spPr>
            <a:xfrm>
              <a:off x="0" y="0"/>
              <a:ext cx="16731487" cy="2475611"/>
            </a:xfrm>
            <a:custGeom>
              <a:avLst/>
              <a:gdLst/>
              <a:ahLst/>
              <a:cxnLst/>
              <a:rect l="l" t="t" r="r" b="b"/>
              <a:pathLst>
                <a:path w="16731487" h="2475611">
                  <a:moveTo>
                    <a:pt x="16731487" y="412623"/>
                  </a:moveTo>
                  <a:cubicBezTo>
                    <a:pt x="16731487" y="184785"/>
                    <a:pt x="16546702" y="0"/>
                    <a:pt x="16318864" y="0"/>
                  </a:cubicBezTo>
                  <a:lnTo>
                    <a:pt x="412623" y="0"/>
                  </a:lnTo>
                  <a:cubicBezTo>
                    <a:pt x="184785" y="0"/>
                    <a:pt x="0" y="184785"/>
                    <a:pt x="0" y="412623"/>
                  </a:cubicBezTo>
                  <a:lnTo>
                    <a:pt x="0" y="2062988"/>
                  </a:lnTo>
                  <a:cubicBezTo>
                    <a:pt x="0" y="2290826"/>
                    <a:pt x="184785" y="2475611"/>
                    <a:pt x="412623" y="2475611"/>
                  </a:cubicBezTo>
                  <a:lnTo>
                    <a:pt x="16318864" y="2475611"/>
                  </a:lnTo>
                  <a:cubicBezTo>
                    <a:pt x="16546703" y="2475611"/>
                    <a:pt x="16731487" y="2290826"/>
                    <a:pt x="16731487" y="2062988"/>
                  </a:cubicBezTo>
                  <a:close/>
                </a:path>
              </a:pathLst>
            </a:custGeom>
            <a:solidFill>
              <a:srgbClr val="F8F8F8"/>
            </a:solidFill>
          </p:spPr>
          <p:txBody>
            <a:bodyPr/>
            <a:lstStyle/>
            <a:p>
              <a:endParaRPr lang="zh-CN" altLang="en-US" sz="1200"/>
            </a:p>
          </p:txBody>
        </p:sp>
      </p:grpSp>
      <p:grpSp>
        <p:nvGrpSpPr>
          <p:cNvPr id="55" name="Group 55"/>
          <p:cNvGrpSpPr/>
          <p:nvPr/>
        </p:nvGrpSpPr>
        <p:grpSpPr>
          <a:xfrm>
            <a:off x="724762" y="3561618"/>
            <a:ext cx="2837446" cy="504195"/>
            <a:chOff x="-3352800" y="0"/>
            <a:chExt cx="5674892" cy="1008389"/>
          </a:xfrm>
        </p:grpSpPr>
        <p:sp>
          <p:nvSpPr>
            <p:cNvPr id="56" name="Freeform 56"/>
            <p:cNvSpPr/>
            <p:nvPr/>
          </p:nvSpPr>
          <p:spPr>
            <a:xfrm>
              <a:off x="-335280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7" name="TextBox 57"/>
            <p:cNvSpPr txBox="1"/>
            <p:nvPr/>
          </p:nvSpPr>
          <p:spPr>
            <a:xfrm>
              <a:off x="-3251200" y="39793"/>
              <a:ext cx="5573292" cy="928488"/>
            </a:xfrm>
            <a:prstGeom prst="rect">
              <a:avLst/>
            </a:prstGeom>
          </p:spPr>
          <p:txBody>
            <a:bodyPr lIns="33867" tIns="33867" rIns="33867" bIns="33867" rtlCol="0" anchor="ctr"/>
            <a:lstStyle/>
            <a:p>
              <a:pPr algn="ctr">
                <a:lnSpc>
                  <a:spcPts val="2880"/>
                </a:lnSpc>
              </a:pPr>
              <a:r>
                <a:rPr lang="zh-CN" altLang="en-US" sz="2400">
                  <a:solidFill>
                    <a:srgbClr val="FFFFFF"/>
                  </a:solidFill>
                  <a:ea typeface="字由点字典黑 65J" panose="00020600040101010101" charset="-122"/>
                  <a:sym typeface="+mn-ea"/>
                </a:rPr>
                <a:t>关键问题</a:t>
              </a:r>
              <a:endParaRPr lang="zh-CN" altLang="en-US" sz="2400">
                <a:solidFill>
                  <a:srgbClr val="FFFFFF"/>
                </a:solidFill>
                <a:ea typeface="字由点字典黑 65J" panose="00020600040101010101" charset="-122"/>
              </a:endParaRPr>
            </a:p>
          </p:txBody>
        </p:sp>
      </p:grpSp>
      <p:sp>
        <p:nvSpPr>
          <p:cNvPr id="62" name="TextBox 62"/>
          <p:cNvSpPr txBox="1"/>
          <p:nvPr/>
        </p:nvSpPr>
        <p:spPr>
          <a:xfrm>
            <a:off x="603033" y="1029918"/>
            <a:ext cx="2959437" cy="564257"/>
          </a:xfrm>
          <a:prstGeom prst="rect">
            <a:avLst/>
          </a:prstGeom>
        </p:spPr>
        <p:txBody>
          <a:bodyPr wrap="square" lIns="0" tIns="0" rIns="0" bIns="0" rtlCol="0" anchor="t">
            <a:spAutoFit/>
          </a:bodyPr>
          <a:lstStyle/>
          <a:p>
            <a:pPr algn="ctr">
              <a:lnSpc>
                <a:spcPts val="4400"/>
              </a:lnSpc>
            </a:pPr>
            <a:r>
              <a:rPr lang="zh-CN" altLang="en-US" sz="3667" dirty="0" err="1">
                <a:solidFill>
                  <a:srgbClr val="005BAB"/>
                </a:solidFill>
                <a:ea typeface="字由点字典黑 65J" panose="00020600040101010101" charset="-122"/>
              </a:rPr>
              <a:t>文本编码</a:t>
            </a:r>
          </a:p>
        </p:txBody>
      </p:sp>
      <p:sp>
        <p:nvSpPr>
          <p:cNvPr id="63" name="TextBox 63"/>
          <p:cNvSpPr txBox="1"/>
          <p:nvPr/>
        </p:nvSpPr>
        <p:spPr>
          <a:xfrm>
            <a:off x="812815" y="2680029"/>
            <a:ext cx="6515200" cy="253403"/>
          </a:xfrm>
          <a:prstGeom prst="rect">
            <a:avLst/>
          </a:prstGeom>
        </p:spPr>
        <p:txBody>
          <a:bodyPr lIns="0" tIns="0" rIns="0" bIns="0" rtlCol="0" anchor="t">
            <a:spAutoFit/>
          </a:bodyPr>
          <a:lstStyle/>
          <a:p>
            <a:pPr algn="just">
              <a:lnSpc>
                <a:spcPts val="1873"/>
              </a:lnSpc>
            </a:pPr>
            <a:r>
              <a:rPr lang="en-US" sz="2133">
                <a:solidFill>
                  <a:srgbClr val="3B424B"/>
                </a:solidFill>
                <a:ea typeface="字由点字典黑 45J" panose="00020600040101010101" charset="-122"/>
              </a:rPr>
              <a:t>将文本转换为向量，以便输入到机器学习模型中。</a:t>
            </a:r>
          </a:p>
        </p:txBody>
      </p:sp>
      <p:sp>
        <p:nvSpPr>
          <p:cNvPr id="64" name="TextBox 64"/>
          <p:cNvSpPr txBox="1"/>
          <p:nvPr/>
        </p:nvSpPr>
        <p:spPr>
          <a:xfrm>
            <a:off x="863600" y="4343401"/>
            <a:ext cx="6333913" cy="497059"/>
          </a:xfrm>
          <a:prstGeom prst="rect">
            <a:avLst/>
          </a:prstGeom>
        </p:spPr>
        <p:txBody>
          <a:bodyPr wrap="square" lIns="0" tIns="0" rIns="0" bIns="0" rtlCol="0" anchor="t">
            <a:spAutoFit/>
          </a:bodyPr>
          <a:lstStyle/>
          <a:p>
            <a:pPr algn="just">
              <a:lnSpc>
                <a:spcPts val="1873"/>
              </a:lnSpc>
            </a:pPr>
            <a:r>
              <a:rPr lang="en-US" sz="2133">
                <a:solidFill>
                  <a:srgbClr val="3B424B"/>
                </a:solidFill>
                <a:ea typeface="字由点字典黑 45J" panose="00020600040101010101" charset="-122"/>
                <a:sym typeface="+mn-ea"/>
              </a:rPr>
              <a:t>选择合适的词向量库，处理特定场景下的缺失词向量。</a:t>
            </a:r>
            <a:endParaRPr lang="en-US" sz="2133">
              <a:solidFill>
                <a:srgbClr val="3B424B"/>
              </a:solidFill>
              <a:ea typeface="字由点字典黑 45J" panose="00020600040101010101" charset="-122"/>
            </a:endParaRPr>
          </a:p>
        </p:txBody>
      </p:sp>
      <p:grpSp>
        <p:nvGrpSpPr>
          <p:cNvPr id="2" name="Group 16"/>
          <p:cNvGrpSpPr/>
          <p:nvPr/>
        </p:nvGrpSpPr>
        <p:grpSpPr>
          <a:xfrm>
            <a:off x="11142860" y="0"/>
            <a:ext cx="1049141" cy="758816"/>
            <a:chOff x="0" y="0"/>
            <a:chExt cx="2098282" cy="1517632"/>
          </a:xfrm>
          <a:solidFill>
            <a:srgbClr val="005BAB">
              <a:alpha val="27000"/>
            </a:srgbClr>
          </a:solidFill>
        </p:grpSpPr>
        <p:sp>
          <p:nvSpPr>
            <p:cNvPr id="65"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66" name="图片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6" name="图片 2"/>
          <p:cNvPicPr>
            <a:picLocks noChangeAspect="1"/>
          </p:cNvPicPr>
          <p:nvPr/>
        </p:nvPicPr>
        <p:blipFill>
          <a:blip r:embed="rId3"/>
          <a:stretch>
            <a:fillRect/>
          </a:stretch>
        </p:blipFill>
        <p:spPr>
          <a:xfrm>
            <a:off x="7416800" y="889000"/>
            <a:ext cx="4342130" cy="51477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377" y="1333024"/>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grpSp>
        <p:nvGrpSpPr>
          <p:cNvPr id="51" name="Group 51"/>
          <p:cNvGrpSpPr/>
          <p:nvPr/>
        </p:nvGrpSpPr>
        <p:grpSpPr>
          <a:xfrm>
            <a:off x="659977" y="1869863"/>
            <a:ext cx="4309533" cy="1076960"/>
            <a:chOff x="0" y="0"/>
            <a:chExt cx="7500855" cy="2815854"/>
          </a:xfrm>
        </p:grpSpPr>
        <p:sp>
          <p:nvSpPr>
            <p:cNvPr id="52" name="Freeform 52"/>
            <p:cNvSpPr/>
            <p:nvPr/>
          </p:nvSpPr>
          <p:spPr>
            <a:xfrm>
              <a:off x="0" y="0"/>
              <a:ext cx="7500855" cy="281585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grpSp>
        <p:nvGrpSpPr>
          <p:cNvPr id="53" name="Group 53"/>
          <p:cNvGrpSpPr/>
          <p:nvPr/>
        </p:nvGrpSpPr>
        <p:grpSpPr>
          <a:xfrm rot="-2627273">
            <a:off x="304800" y="2043007"/>
            <a:ext cx="641350" cy="636693"/>
            <a:chOff x="0" y="0"/>
            <a:chExt cx="1542904" cy="1542904"/>
          </a:xfrm>
          <a:solidFill>
            <a:srgbClr val="005BAB"/>
          </a:solidFill>
        </p:grpSpPr>
        <p:sp>
          <p:nvSpPr>
            <p:cNvPr id="54"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sp>
        <p:nvSpPr>
          <p:cNvPr id="61" name="TextBox 61"/>
          <p:cNvSpPr txBox="1"/>
          <p:nvPr/>
        </p:nvSpPr>
        <p:spPr>
          <a:xfrm>
            <a:off x="683684" y="780627"/>
            <a:ext cx="3290570" cy="564257"/>
          </a:xfrm>
          <a:prstGeom prst="rect">
            <a:avLst/>
          </a:prstGeom>
        </p:spPr>
        <p:txBody>
          <a:bodyPr wrap="square" lIns="0" tIns="0" rIns="0" bIns="0" rtlCol="0" anchor="t">
            <a:spAutoFit/>
          </a:bodyPr>
          <a:lstStyle/>
          <a:p>
            <a:pPr algn="ctr">
              <a:lnSpc>
                <a:spcPts val="4400"/>
              </a:lnSpc>
            </a:pPr>
            <a:r>
              <a:rPr lang="zh-CN" altLang="en-US" sz="3667" dirty="0" err="1">
                <a:solidFill>
                  <a:srgbClr val="005BAB"/>
                </a:solidFill>
                <a:ea typeface="字由点字典黑 65J" panose="00020600040101010101" charset="-122"/>
              </a:rPr>
              <a:t>模型构建与训练</a:t>
            </a:r>
          </a:p>
        </p:txBody>
      </p:sp>
      <p:sp>
        <p:nvSpPr>
          <p:cNvPr id="63" name="TextBox 63"/>
          <p:cNvSpPr txBox="1"/>
          <p:nvPr/>
        </p:nvSpPr>
        <p:spPr>
          <a:xfrm>
            <a:off x="993564" y="1941830"/>
            <a:ext cx="3498003" cy="358431"/>
          </a:xfrm>
          <a:prstGeom prst="rect">
            <a:avLst/>
          </a:prstGeom>
        </p:spPr>
        <p:txBody>
          <a:bodyPr wrap="square" lIns="0" tIns="0" rIns="0" bIns="0" rtlCol="0" anchor="t">
            <a:spAutoFit/>
          </a:bodyPr>
          <a:lstStyle/>
          <a:p>
            <a:pPr>
              <a:lnSpc>
                <a:spcPts val="2880"/>
              </a:lnSpc>
            </a:pPr>
            <a:r>
              <a:rPr lang="en-US" sz="2400" dirty="0" err="1">
                <a:solidFill>
                  <a:srgbClr val="005BAB"/>
                </a:solidFill>
                <a:ea typeface="字由点字典黑 65J" panose="00020600040101010101" charset="-122"/>
              </a:rPr>
              <a:t>使用 CNN 提取文本特征</a:t>
            </a:r>
          </a:p>
        </p:txBody>
      </p:sp>
      <p:sp>
        <p:nvSpPr>
          <p:cNvPr id="64" name="TextBox 64"/>
          <p:cNvSpPr txBox="1"/>
          <p:nvPr/>
        </p:nvSpPr>
        <p:spPr>
          <a:xfrm>
            <a:off x="1177260" y="2310430"/>
            <a:ext cx="2660466" cy="466153"/>
          </a:xfrm>
          <a:prstGeom prst="rect">
            <a:avLst/>
          </a:prstGeom>
        </p:spPr>
        <p:txBody>
          <a:bodyPr lIns="0" tIns="0" rIns="0" bIns="0" rtlCol="0" anchor="t">
            <a:spAutoFit/>
          </a:bodyPr>
          <a:lstStyle/>
          <a:p>
            <a:pPr algn="ctr">
              <a:lnSpc>
                <a:spcPts val="1873"/>
              </a:lnSpc>
            </a:pPr>
            <a:r>
              <a:rPr lang="en-US" sz="1200">
                <a:solidFill>
                  <a:srgbClr val="3B424B"/>
                </a:solidFill>
                <a:ea typeface="字由点字典黑 45J" panose="00020600040101010101" charset="-122"/>
              </a:rPr>
              <a:t>CNN 的优势是可以从全局信息中提取序列特征，并考虑这些特征之间的关系</a:t>
            </a:r>
          </a:p>
        </p:txBody>
      </p:sp>
      <p:grpSp>
        <p:nvGrpSpPr>
          <p:cNvPr id="68" name="Group 16"/>
          <p:cNvGrpSpPr/>
          <p:nvPr/>
        </p:nvGrpSpPr>
        <p:grpSpPr>
          <a:xfrm>
            <a:off x="11142860" y="0"/>
            <a:ext cx="1049141" cy="758816"/>
            <a:chOff x="0" y="0"/>
            <a:chExt cx="2098282" cy="1517632"/>
          </a:xfrm>
          <a:solidFill>
            <a:srgbClr val="005BAB">
              <a:alpha val="27000"/>
            </a:srgbClr>
          </a:solidFill>
        </p:grpSpPr>
        <p:sp>
          <p:nvSpPr>
            <p:cNvPr id="69"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2" name="图片 1"/>
          <p:cNvPicPr>
            <a:picLocks noChangeAspect="1"/>
          </p:cNvPicPr>
          <p:nvPr>
            <p:custDataLst>
              <p:tags r:id="rId1"/>
            </p:custDataLst>
          </p:nvPr>
        </p:nvPicPr>
        <p:blipFill>
          <a:blip r:embed="rId4"/>
          <a:stretch>
            <a:fillRect/>
          </a:stretch>
        </p:blipFill>
        <p:spPr>
          <a:xfrm>
            <a:off x="5080000" y="1498600"/>
            <a:ext cx="6612467" cy="4306147"/>
          </a:xfrm>
          <a:prstGeom prst="rect">
            <a:avLst/>
          </a:prstGeom>
          <a:noFill/>
          <a:ln>
            <a:noFill/>
          </a:ln>
        </p:spPr>
      </p:pic>
      <p:grpSp>
        <p:nvGrpSpPr>
          <p:cNvPr id="5" name="Group 51"/>
          <p:cNvGrpSpPr/>
          <p:nvPr/>
        </p:nvGrpSpPr>
        <p:grpSpPr>
          <a:xfrm>
            <a:off x="660400" y="3378201"/>
            <a:ext cx="4309110" cy="1156123"/>
            <a:chOff x="0" y="0"/>
            <a:chExt cx="7388902" cy="2815854"/>
          </a:xfrm>
        </p:grpSpPr>
        <p:sp>
          <p:nvSpPr>
            <p:cNvPr id="6" name="Freeform 52"/>
            <p:cNvSpPr/>
            <p:nvPr/>
          </p:nvSpPr>
          <p:spPr>
            <a:xfrm>
              <a:off x="0" y="0"/>
              <a:ext cx="7388860" cy="281584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grpSp>
        <p:nvGrpSpPr>
          <p:cNvPr id="67" name="Group 53"/>
          <p:cNvGrpSpPr/>
          <p:nvPr/>
        </p:nvGrpSpPr>
        <p:grpSpPr>
          <a:xfrm rot="-2627273">
            <a:off x="305224" y="3630507"/>
            <a:ext cx="641350" cy="636693"/>
            <a:chOff x="0" y="0"/>
            <a:chExt cx="1542904" cy="1542904"/>
          </a:xfrm>
          <a:solidFill>
            <a:srgbClr val="005BAB"/>
          </a:solidFill>
        </p:grpSpPr>
        <p:sp>
          <p:nvSpPr>
            <p:cNvPr id="71"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sp>
        <p:nvSpPr>
          <p:cNvPr id="72" name="TextBox 63"/>
          <p:cNvSpPr txBox="1"/>
          <p:nvPr/>
        </p:nvSpPr>
        <p:spPr>
          <a:xfrm>
            <a:off x="993563" y="3513244"/>
            <a:ext cx="3805767" cy="358431"/>
          </a:xfrm>
          <a:prstGeom prst="rect">
            <a:avLst/>
          </a:prstGeom>
        </p:spPr>
        <p:txBody>
          <a:bodyPr wrap="square" lIns="0" tIns="0" rIns="0" bIns="0" rtlCol="0" anchor="t">
            <a:spAutoFit/>
          </a:bodyPr>
          <a:lstStyle/>
          <a:p>
            <a:pPr algn="ctr">
              <a:lnSpc>
                <a:spcPts val="2880"/>
              </a:lnSpc>
            </a:pPr>
            <a:r>
              <a:rPr lang="en-US" sz="2400" dirty="0" err="1">
                <a:solidFill>
                  <a:srgbClr val="005BAB"/>
                </a:solidFill>
                <a:ea typeface="字由点字典黑 65J" panose="00020600040101010101" charset="-122"/>
              </a:rPr>
              <a:t>使用 BLSTM 获取上下文信息</a:t>
            </a:r>
          </a:p>
        </p:txBody>
      </p:sp>
      <p:sp>
        <p:nvSpPr>
          <p:cNvPr id="73" name="TextBox 64"/>
          <p:cNvSpPr txBox="1"/>
          <p:nvPr/>
        </p:nvSpPr>
        <p:spPr>
          <a:xfrm>
            <a:off x="1177684" y="3897930"/>
            <a:ext cx="2660466" cy="466153"/>
          </a:xfrm>
          <a:prstGeom prst="rect">
            <a:avLst/>
          </a:prstGeom>
        </p:spPr>
        <p:txBody>
          <a:bodyPr lIns="0" tIns="0" rIns="0" bIns="0" rtlCol="0" anchor="t">
            <a:spAutoFit/>
          </a:bodyPr>
          <a:lstStyle/>
          <a:p>
            <a:pPr algn="ctr">
              <a:lnSpc>
                <a:spcPts val="1873"/>
              </a:lnSpc>
            </a:pPr>
            <a:r>
              <a:rPr lang="en-US" sz="1200">
                <a:solidFill>
                  <a:srgbClr val="3B424B"/>
                </a:solidFill>
                <a:ea typeface="字由点字典黑 45J" panose="00020600040101010101" charset="-122"/>
              </a:rPr>
              <a:t>BLSTM 不仅解决了长期依赖的问题，同时也能考虑上下文的关系</a:t>
            </a:r>
          </a:p>
        </p:txBody>
      </p:sp>
      <p:grpSp>
        <p:nvGrpSpPr>
          <p:cNvPr id="74" name="Group 51"/>
          <p:cNvGrpSpPr/>
          <p:nvPr/>
        </p:nvGrpSpPr>
        <p:grpSpPr>
          <a:xfrm>
            <a:off x="659977" y="4965701"/>
            <a:ext cx="4355677" cy="1156123"/>
            <a:chOff x="0" y="0"/>
            <a:chExt cx="7388902" cy="2815854"/>
          </a:xfrm>
        </p:grpSpPr>
        <p:sp>
          <p:nvSpPr>
            <p:cNvPr id="75" name="Freeform 52"/>
            <p:cNvSpPr/>
            <p:nvPr/>
          </p:nvSpPr>
          <p:spPr>
            <a:xfrm>
              <a:off x="0" y="0"/>
              <a:ext cx="7388860" cy="281584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grpSp>
        <p:nvGrpSpPr>
          <p:cNvPr id="76" name="Group 53"/>
          <p:cNvGrpSpPr/>
          <p:nvPr/>
        </p:nvGrpSpPr>
        <p:grpSpPr>
          <a:xfrm rot="-2627273">
            <a:off x="304800" y="5218007"/>
            <a:ext cx="641350" cy="636693"/>
            <a:chOff x="0" y="0"/>
            <a:chExt cx="1542904" cy="1542904"/>
          </a:xfrm>
          <a:solidFill>
            <a:srgbClr val="005BAB"/>
          </a:solidFill>
        </p:grpSpPr>
        <p:sp>
          <p:nvSpPr>
            <p:cNvPr id="77"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sp>
        <p:nvSpPr>
          <p:cNvPr id="78" name="TextBox 63"/>
          <p:cNvSpPr txBox="1"/>
          <p:nvPr/>
        </p:nvSpPr>
        <p:spPr>
          <a:xfrm>
            <a:off x="891963" y="5118100"/>
            <a:ext cx="4077547" cy="358431"/>
          </a:xfrm>
          <a:prstGeom prst="rect">
            <a:avLst/>
          </a:prstGeom>
        </p:spPr>
        <p:txBody>
          <a:bodyPr wrap="square" lIns="0" tIns="0" rIns="0" bIns="0" rtlCol="0" anchor="t">
            <a:spAutoFit/>
          </a:bodyPr>
          <a:lstStyle/>
          <a:p>
            <a:pPr algn="ctr">
              <a:lnSpc>
                <a:spcPts val="2880"/>
              </a:lnSpc>
            </a:pPr>
            <a:r>
              <a:rPr lang="en-US" sz="2400" dirty="0" err="1">
                <a:solidFill>
                  <a:srgbClr val="005BAB"/>
                </a:solidFill>
                <a:ea typeface="字由点字典黑 65J" panose="00020600040101010101" charset="-122"/>
              </a:rPr>
              <a:t>使用分类器进行文本倾向分类</a:t>
            </a:r>
          </a:p>
        </p:txBody>
      </p:sp>
      <p:sp>
        <p:nvSpPr>
          <p:cNvPr id="79" name="TextBox 64"/>
          <p:cNvSpPr txBox="1"/>
          <p:nvPr/>
        </p:nvSpPr>
        <p:spPr>
          <a:xfrm>
            <a:off x="1177260" y="5485430"/>
            <a:ext cx="2660466" cy="466153"/>
          </a:xfrm>
          <a:prstGeom prst="rect">
            <a:avLst/>
          </a:prstGeom>
        </p:spPr>
        <p:txBody>
          <a:bodyPr lIns="0" tIns="0" rIns="0" bIns="0" rtlCol="0" anchor="t">
            <a:spAutoFit/>
          </a:bodyPr>
          <a:lstStyle/>
          <a:p>
            <a:pPr algn="ctr">
              <a:lnSpc>
                <a:spcPts val="1873"/>
              </a:lnSpc>
            </a:pPr>
            <a:r>
              <a:rPr lang="en-US" sz="1200">
                <a:solidFill>
                  <a:srgbClr val="3B424B"/>
                </a:solidFill>
                <a:ea typeface="字由点字典黑 45J" panose="00020600040101010101" charset="-122"/>
              </a:rPr>
              <a:t>将全连接层的输出输入到激活函数层进行预测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377" y="1333024"/>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grpSp>
        <p:nvGrpSpPr>
          <p:cNvPr id="51" name="Group 51"/>
          <p:cNvGrpSpPr/>
          <p:nvPr/>
        </p:nvGrpSpPr>
        <p:grpSpPr>
          <a:xfrm>
            <a:off x="660400" y="1854200"/>
            <a:ext cx="4309533" cy="4014893"/>
            <a:chOff x="0" y="0"/>
            <a:chExt cx="7500855" cy="2815854"/>
          </a:xfrm>
        </p:grpSpPr>
        <p:sp>
          <p:nvSpPr>
            <p:cNvPr id="52" name="Freeform 52"/>
            <p:cNvSpPr/>
            <p:nvPr/>
          </p:nvSpPr>
          <p:spPr>
            <a:xfrm>
              <a:off x="0" y="0"/>
              <a:ext cx="7500855" cy="281585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grpSp>
        <p:nvGrpSpPr>
          <p:cNvPr id="53" name="Group 53"/>
          <p:cNvGrpSpPr/>
          <p:nvPr/>
        </p:nvGrpSpPr>
        <p:grpSpPr>
          <a:xfrm rot="-2627273">
            <a:off x="304800" y="2043007"/>
            <a:ext cx="641350" cy="636693"/>
            <a:chOff x="0" y="0"/>
            <a:chExt cx="1542904" cy="1542904"/>
          </a:xfrm>
          <a:solidFill>
            <a:srgbClr val="005BAB"/>
          </a:solidFill>
        </p:grpSpPr>
        <p:sp>
          <p:nvSpPr>
            <p:cNvPr id="54"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sp>
        <p:nvSpPr>
          <p:cNvPr id="61" name="TextBox 61"/>
          <p:cNvSpPr txBox="1"/>
          <p:nvPr/>
        </p:nvSpPr>
        <p:spPr>
          <a:xfrm>
            <a:off x="660400" y="759037"/>
            <a:ext cx="3290570" cy="502702"/>
          </a:xfrm>
          <a:prstGeom prst="rect">
            <a:avLst/>
          </a:prstGeom>
        </p:spPr>
        <p:txBody>
          <a:bodyPr wrap="square" lIns="0" tIns="0" rIns="0" bIns="0" rtlCol="0" anchor="t">
            <a:spAutoFit/>
          </a:bodyPr>
          <a:lstStyle/>
          <a:p>
            <a:pPr>
              <a:lnSpc>
                <a:spcPts val="4400"/>
              </a:lnSpc>
            </a:pPr>
            <a:r>
              <a:rPr lang="en-US" sz="2400" dirty="0" err="1">
                <a:solidFill>
                  <a:srgbClr val="005BAB"/>
                </a:solidFill>
                <a:ea typeface="字由点字典黑 65J" panose="00020600040101010101" charset="-122"/>
                <a:sym typeface="+mn-ea"/>
              </a:rPr>
              <a:t>  CNN 提取文本特征</a:t>
            </a:r>
            <a:endParaRPr lang="zh-CN" altLang="en-US" sz="2400" dirty="0" err="1">
              <a:solidFill>
                <a:srgbClr val="005BAB"/>
              </a:solidFill>
              <a:ea typeface="字由点字典黑 65J" panose="00020600040101010101" charset="-122"/>
              <a:sym typeface="+mn-ea"/>
            </a:endParaRPr>
          </a:p>
        </p:txBody>
      </p:sp>
      <p:sp>
        <p:nvSpPr>
          <p:cNvPr id="63" name="TextBox 63"/>
          <p:cNvSpPr txBox="1"/>
          <p:nvPr/>
        </p:nvSpPr>
        <p:spPr>
          <a:xfrm>
            <a:off x="993564" y="1941830"/>
            <a:ext cx="3498003" cy="358431"/>
          </a:xfrm>
          <a:prstGeom prst="rect">
            <a:avLst/>
          </a:prstGeom>
        </p:spPr>
        <p:txBody>
          <a:bodyPr wrap="square" lIns="0" tIns="0" rIns="0" bIns="0" rtlCol="0" anchor="t">
            <a:spAutoFit/>
          </a:bodyPr>
          <a:lstStyle/>
          <a:p>
            <a:pPr>
              <a:lnSpc>
                <a:spcPts val="2880"/>
              </a:lnSpc>
            </a:pPr>
            <a:r>
              <a:rPr lang="en-US" sz="2400" dirty="0" err="1">
                <a:solidFill>
                  <a:srgbClr val="005BAB"/>
                </a:solidFill>
                <a:ea typeface="字由点字典黑 65J" panose="00020600040101010101" charset="-122"/>
              </a:rPr>
              <a:t>使用 CNN 提取文本特征</a:t>
            </a:r>
          </a:p>
        </p:txBody>
      </p:sp>
      <p:sp>
        <p:nvSpPr>
          <p:cNvPr id="64" name="TextBox 64"/>
          <p:cNvSpPr txBox="1"/>
          <p:nvPr/>
        </p:nvSpPr>
        <p:spPr>
          <a:xfrm>
            <a:off x="1177290" y="2310554"/>
            <a:ext cx="3371850" cy="3882730"/>
          </a:xfrm>
          <a:prstGeom prst="rect">
            <a:avLst/>
          </a:prstGeom>
        </p:spPr>
        <p:txBody>
          <a:bodyPr wrap="square" lIns="0" tIns="0" rIns="0" bIns="0" rtlCol="0" anchor="t">
            <a:spAutoFit/>
          </a:bodyPr>
          <a:lstStyle/>
          <a:p>
            <a:pPr>
              <a:lnSpc>
                <a:spcPts val="1873"/>
              </a:lnSpc>
            </a:pPr>
            <a:r>
              <a:rPr lang="en-US" sz="1333">
                <a:solidFill>
                  <a:srgbClr val="3B424B"/>
                </a:solidFill>
                <a:ea typeface="字由点字典黑 45J" panose="00020600040101010101" charset="-122"/>
                <a:sym typeface="+mn-ea"/>
              </a:rPr>
              <a:t>    局部特征主要由卷积神经网络（CNN）模型提取，CNN的核心由卷积层和池化层两部分组成。</a:t>
            </a:r>
            <a:endParaRPr lang="en-US" sz="1333">
              <a:solidFill>
                <a:srgbClr val="3B424B"/>
              </a:solidFill>
              <a:ea typeface="字由点字典黑 45J" panose="00020600040101010101" charset="-122"/>
            </a:endParaRPr>
          </a:p>
          <a:p>
            <a:pPr>
              <a:lnSpc>
                <a:spcPts val="1873"/>
              </a:lnSpc>
            </a:pPr>
            <a:r>
              <a:rPr lang="en-US" sz="1333">
                <a:solidFill>
                  <a:srgbClr val="3B424B"/>
                </a:solidFill>
                <a:ea typeface="字由点字典黑 45J" panose="00020600040101010101" charset="-122"/>
                <a:sym typeface="+mn-ea"/>
              </a:rPr>
              <a:t>    在卷积层中，使用不同尺寸的卷积核对向量化的文本进行卷积操作，通过扫描文本矩阵，计算卷积核与当前区域的点积，生成特征矩阵。不同尺寸的卷积核能提取丰富的局部语义信息。卷积后的特征矩阵需通过激活函数进行非线性转换，以提升模型的表达能力</a:t>
            </a:r>
            <a:r>
              <a:rPr lang="zh-CN" altLang="en-US" sz="1333">
                <a:solidFill>
                  <a:srgbClr val="3B424B"/>
                </a:solidFill>
                <a:ea typeface="字由点字典黑 45J" panose="00020600040101010101" charset="-122"/>
                <a:sym typeface="+mn-ea"/>
              </a:rPr>
              <a:t>。</a:t>
            </a:r>
            <a:endParaRPr lang="zh-CN" altLang="en-US" sz="1333">
              <a:solidFill>
                <a:srgbClr val="3B424B"/>
              </a:solidFill>
              <a:ea typeface="字由点字典黑 45J" panose="00020600040101010101" charset="-122"/>
            </a:endParaRPr>
          </a:p>
          <a:p>
            <a:pPr>
              <a:lnSpc>
                <a:spcPts val="1873"/>
              </a:lnSpc>
            </a:pPr>
            <a:r>
              <a:rPr lang="zh-CN" altLang="en-US" sz="1333">
                <a:solidFill>
                  <a:srgbClr val="3B424B"/>
                </a:solidFill>
                <a:ea typeface="字由点字典黑 45J" panose="00020600040101010101" charset="-122"/>
                <a:sym typeface="+mn-ea"/>
              </a:rPr>
              <a:t> </a:t>
            </a:r>
            <a:r>
              <a:rPr lang="en-US" altLang="zh-CN" sz="1333">
                <a:solidFill>
                  <a:srgbClr val="3B424B"/>
                </a:solidFill>
                <a:ea typeface="字由点字典黑 45J" panose="00020600040101010101" charset="-122"/>
                <a:sym typeface="+mn-ea"/>
              </a:rPr>
              <a:t>   </a:t>
            </a:r>
            <a:r>
              <a:rPr lang="en-US" sz="1333">
                <a:solidFill>
                  <a:srgbClr val="3B424B"/>
                </a:solidFill>
                <a:ea typeface="字由点字典黑 45J" panose="00020600040101010101" charset="-122"/>
                <a:sym typeface="+mn-ea"/>
              </a:rPr>
              <a:t>在池化层，需要对卷积层输出的特征进行进一步筛选，从而降低特征维度。</a:t>
            </a:r>
            <a:r>
              <a:rPr lang="zh-CN" altLang="en-US" sz="1333">
                <a:solidFill>
                  <a:srgbClr val="3B424B"/>
                </a:solidFill>
                <a:ea typeface="字由点字典黑 45J" panose="00020600040101010101" charset="-122"/>
                <a:sym typeface="+mn-ea"/>
              </a:rPr>
              <a:t>可以</a:t>
            </a:r>
            <a:r>
              <a:rPr lang="en-US" sz="1333">
                <a:solidFill>
                  <a:srgbClr val="3B424B"/>
                </a:solidFill>
                <a:ea typeface="字由点字典黑 45J" panose="00020600040101010101" charset="-122"/>
                <a:sym typeface="+mn-ea"/>
              </a:rPr>
              <a:t>采用最大池化对卷积层输出的特征进行筛选，仅保留最突出的特征，确保特征向量维度一致。</a:t>
            </a:r>
            <a:endParaRPr lang="en-US" sz="1333">
              <a:solidFill>
                <a:srgbClr val="3B424B"/>
              </a:solidFill>
              <a:ea typeface="字由点字典黑 45J" panose="00020600040101010101" charset="-122"/>
            </a:endParaRPr>
          </a:p>
          <a:p>
            <a:pPr>
              <a:lnSpc>
                <a:spcPts val="1873"/>
              </a:lnSpc>
            </a:pPr>
            <a:endParaRPr lang="en-US" sz="1333">
              <a:solidFill>
                <a:srgbClr val="3B424B"/>
              </a:solidFill>
              <a:ea typeface="字由点字典黑 45J" panose="00020600040101010101" charset="-122"/>
            </a:endParaRPr>
          </a:p>
        </p:txBody>
      </p:sp>
      <p:grpSp>
        <p:nvGrpSpPr>
          <p:cNvPr id="68" name="Group 16"/>
          <p:cNvGrpSpPr/>
          <p:nvPr/>
        </p:nvGrpSpPr>
        <p:grpSpPr>
          <a:xfrm>
            <a:off x="11142860" y="0"/>
            <a:ext cx="1049141" cy="758816"/>
            <a:chOff x="0" y="0"/>
            <a:chExt cx="2098282" cy="1517632"/>
          </a:xfrm>
          <a:solidFill>
            <a:srgbClr val="005BAB">
              <a:alpha val="27000"/>
            </a:srgbClr>
          </a:solidFill>
        </p:grpSpPr>
        <p:sp>
          <p:nvSpPr>
            <p:cNvPr id="69"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0" name="图片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44" name="图片 1"/>
          <p:cNvPicPr>
            <a:picLocks noChangeAspect="1"/>
          </p:cNvPicPr>
          <p:nvPr/>
        </p:nvPicPr>
        <p:blipFill>
          <a:blip r:embed="rId3"/>
          <a:stretch>
            <a:fillRect/>
          </a:stretch>
        </p:blipFill>
        <p:spPr>
          <a:xfrm>
            <a:off x="6197600" y="482600"/>
            <a:ext cx="4102947" cy="5061797"/>
          </a:xfrm>
          <a:prstGeom prst="rect">
            <a:avLst/>
          </a:prstGeom>
          <a:noFill/>
          <a:ln>
            <a:noFill/>
          </a:ln>
        </p:spPr>
      </p:pic>
      <p:sp>
        <p:nvSpPr>
          <p:cNvPr id="45" name="文本框 44"/>
          <p:cNvSpPr txBox="1"/>
          <p:nvPr/>
        </p:nvSpPr>
        <p:spPr>
          <a:xfrm>
            <a:off x="7620000" y="5562600"/>
            <a:ext cx="2770293" cy="338554"/>
          </a:xfrm>
          <a:prstGeom prst="rect">
            <a:avLst/>
          </a:prstGeom>
          <a:noFill/>
        </p:spPr>
        <p:txBody>
          <a:bodyPr wrap="square" rtlCol="0">
            <a:spAutoFit/>
          </a:bodyPr>
          <a:lstStyle/>
          <a:p>
            <a:r>
              <a:rPr lang="zh-CN" altLang="en-US" sz="1600" b="1"/>
              <a:t>CNN model structure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3483112" y="2926203"/>
            <a:ext cx="5225774"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引言</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1675536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685377" y="1333024"/>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61" name="TextBox 61"/>
          <p:cNvSpPr txBox="1"/>
          <p:nvPr/>
        </p:nvSpPr>
        <p:spPr>
          <a:xfrm>
            <a:off x="683684" y="780627"/>
            <a:ext cx="3290570" cy="502702"/>
          </a:xfrm>
          <a:prstGeom prst="rect">
            <a:avLst/>
          </a:prstGeom>
        </p:spPr>
        <p:txBody>
          <a:bodyPr wrap="square" lIns="0" tIns="0" rIns="0" bIns="0" rtlCol="0" anchor="t">
            <a:spAutoFit/>
          </a:bodyPr>
          <a:lstStyle/>
          <a:p>
            <a:pPr algn="ctr">
              <a:lnSpc>
                <a:spcPts val="4400"/>
              </a:lnSpc>
            </a:pPr>
            <a:r>
              <a:rPr lang="en-US" sz="2400" dirty="0" err="1">
                <a:solidFill>
                  <a:srgbClr val="005BAB"/>
                </a:solidFill>
                <a:ea typeface="字由点字典黑 65J" panose="00020600040101010101" charset="-122"/>
                <a:sym typeface="+mn-ea"/>
              </a:rPr>
              <a:t>BLSTM 获取上下文信息</a:t>
            </a:r>
            <a:endParaRPr lang="zh-CN" altLang="en-US" sz="3667" dirty="0" err="1">
              <a:solidFill>
                <a:srgbClr val="005BAB"/>
              </a:solidFill>
              <a:ea typeface="字由点字典黑 65J" panose="00020600040101010101" charset="-122"/>
            </a:endParaRPr>
          </a:p>
        </p:txBody>
      </p:sp>
      <p:grpSp>
        <p:nvGrpSpPr>
          <p:cNvPr id="68" name="Group 16"/>
          <p:cNvGrpSpPr/>
          <p:nvPr/>
        </p:nvGrpSpPr>
        <p:grpSpPr>
          <a:xfrm>
            <a:off x="11142860" y="0"/>
            <a:ext cx="1049141" cy="758816"/>
            <a:chOff x="0" y="0"/>
            <a:chExt cx="2098282" cy="1517632"/>
          </a:xfrm>
          <a:solidFill>
            <a:srgbClr val="005BAB">
              <a:alpha val="27000"/>
            </a:srgbClr>
          </a:solidFill>
        </p:grpSpPr>
        <p:sp>
          <p:nvSpPr>
            <p:cNvPr id="69"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44" name="图片 43"/>
          <p:cNvPicPr>
            <a:picLocks noChangeAspect="1"/>
          </p:cNvPicPr>
          <p:nvPr/>
        </p:nvPicPr>
        <p:blipFill>
          <a:blip r:embed="rId4"/>
          <a:stretch>
            <a:fillRect/>
          </a:stretch>
        </p:blipFill>
        <p:spPr>
          <a:xfrm>
            <a:off x="6197600" y="381000"/>
            <a:ext cx="3798993" cy="2515447"/>
          </a:xfrm>
          <a:prstGeom prst="rect">
            <a:avLst/>
          </a:prstGeom>
        </p:spPr>
      </p:pic>
      <p:pic>
        <p:nvPicPr>
          <p:cNvPr id="45" name="图片 44"/>
          <p:cNvPicPr>
            <a:picLocks noChangeAspect="1"/>
          </p:cNvPicPr>
          <p:nvPr/>
        </p:nvPicPr>
        <p:blipFill>
          <a:blip r:embed="rId5"/>
          <a:stretch>
            <a:fillRect/>
          </a:stretch>
        </p:blipFill>
        <p:spPr>
          <a:xfrm>
            <a:off x="6400800" y="3327400"/>
            <a:ext cx="3666490" cy="2145877"/>
          </a:xfrm>
          <a:prstGeom prst="rect">
            <a:avLst/>
          </a:prstGeom>
        </p:spPr>
      </p:pic>
      <p:grpSp>
        <p:nvGrpSpPr>
          <p:cNvPr id="46" name="Group 51"/>
          <p:cNvGrpSpPr/>
          <p:nvPr/>
        </p:nvGrpSpPr>
        <p:grpSpPr>
          <a:xfrm>
            <a:off x="660400" y="1854200"/>
            <a:ext cx="4309533" cy="2396067"/>
            <a:chOff x="0" y="0"/>
            <a:chExt cx="7500855" cy="2815854"/>
          </a:xfrm>
        </p:grpSpPr>
        <p:sp>
          <p:nvSpPr>
            <p:cNvPr id="48" name="Freeform 52"/>
            <p:cNvSpPr/>
            <p:nvPr/>
          </p:nvSpPr>
          <p:spPr>
            <a:xfrm>
              <a:off x="0" y="0"/>
              <a:ext cx="7500855" cy="281585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sp>
        <p:nvSpPr>
          <p:cNvPr id="49" name="TextBox 63"/>
          <p:cNvSpPr txBox="1"/>
          <p:nvPr/>
        </p:nvSpPr>
        <p:spPr>
          <a:xfrm>
            <a:off x="993564" y="1941830"/>
            <a:ext cx="3934037" cy="358431"/>
          </a:xfrm>
          <a:prstGeom prst="rect">
            <a:avLst/>
          </a:prstGeom>
        </p:spPr>
        <p:txBody>
          <a:bodyPr wrap="square" lIns="0" tIns="0" rIns="0" bIns="0" rtlCol="0" anchor="t">
            <a:spAutoFit/>
          </a:bodyPr>
          <a:lstStyle/>
          <a:p>
            <a:pPr>
              <a:lnSpc>
                <a:spcPts val="2880"/>
              </a:lnSpc>
            </a:pPr>
            <a:r>
              <a:rPr lang="en-US" sz="2400" dirty="0" err="1">
                <a:solidFill>
                  <a:srgbClr val="005BAB"/>
                </a:solidFill>
                <a:ea typeface="字由点字典黑 65J" panose="00020600040101010101" charset="-122"/>
                <a:sym typeface="+mn-ea"/>
              </a:rPr>
              <a:t>使用 BLSTM 获取上下文信息</a:t>
            </a:r>
            <a:endParaRPr lang="en-US" sz="2400" dirty="0" err="1">
              <a:solidFill>
                <a:srgbClr val="005BAB"/>
              </a:solidFill>
              <a:ea typeface="字由点字典黑 65J" panose="00020600040101010101" charset="-122"/>
            </a:endParaRPr>
          </a:p>
        </p:txBody>
      </p:sp>
      <p:sp>
        <p:nvSpPr>
          <p:cNvPr id="50" name="TextBox 64"/>
          <p:cNvSpPr txBox="1"/>
          <p:nvPr/>
        </p:nvSpPr>
        <p:spPr>
          <a:xfrm>
            <a:off x="1141307" y="2310554"/>
            <a:ext cx="3577167" cy="1932517"/>
          </a:xfrm>
          <a:prstGeom prst="rect">
            <a:avLst/>
          </a:prstGeom>
        </p:spPr>
        <p:txBody>
          <a:bodyPr wrap="square" lIns="0" tIns="0" rIns="0" bIns="0" rtlCol="0" anchor="t">
            <a:spAutoFit/>
          </a:bodyPr>
          <a:lstStyle/>
          <a:p>
            <a:pPr>
              <a:lnSpc>
                <a:spcPts val="1873"/>
              </a:lnSpc>
            </a:pPr>
            <a:r>
              <a:rPr lang="en-US" sz="1333">
                <a:solidFill>
                  <a:srgbClr val="3B424B"/>
                </a:solidFill>
                <a:ea typeface="字由点字典黑 45J" panose="00020600040101010101" charset="-122"/>
              </a:rPr>
              <a:t>   模型通过双向长短期记忆网络（</a:t>
            </a:r>
            <a:r>
              <a:rPr lang="en-US" sz="1333">
                <a:solidFill>
                  <a:srgbClr val="3B424B"/>
                </a:solidFill>
                <a:ea typeface="字由点字典黑 45J" panose="00020600040101010101" charset="-122"/>
                <a:sym typeface="+mn-ea"/>
              </a:rPr>
              <a:t>Bi-LSTM</a:t>
            </a:r>
            <a:r>
              <a:rPr lang="en-US" sz="1333">
                <a:solidFill>
                  <a:srgbClr val="3B424B"/>
                </a:solidFill>
                <a:ea typeface="字由点字典黑 45J" panose="00020600040101010101" charset="-122"/>
              </a:rPr>
              <a:t>）提取文本的</a:t>
            </a:r>
            <a:r>
              <a:rPr lang="zh-CN" altLang="en-US" sz="1333">
                <a:solidFill>
                  <a:srgbClr val="3B424B"/>
                </a:solidFill>
                <a:ea typeface="字由点字典黑 45J" panose="00020600040101010101" charset="-122"/>
              </a:rPr>
              <a:t>上下文特征</a:t>
            </a:r>
            <a:r>
              <a:rPr lang="en-US" sz="1333">
                <a:solidFill>
                  <a:srgbClr val="3B424B"/>
                </a:solidFill>
                <a:ea typeface="字由点字典黑 45J" panose="00020600040101010101" charset="-122"/>
              </a:rPr>
              <a:t>。LSTM引入“门控机制”缓解了梯度消失和爆炸问题，主要包括“忘记门”、“输入门”和“输出门”。忘记门决定删除的信息，输入门筛选并传递信息给记忆细胞，输出门决定输出的信息</a:t>
            </a:r>
          </a:p>
          <a:p>
            <a:pPr>
              <a:lnSpc>
                <a:spcPts val="1873"/>
              </a:lnSpc>
            </a:pPr>
            <a:r>
              <a:rPr lang="en-US" sz="1333">
                <a:solidFill>
                  <a:srgbClr val="3B424B"/>
                </a:solidFill>
                <a:ea typeface="字由点字典黑 45J" panose="00020600040101010101" charset="-122"/>
              </a:rPr>
              <a:t>  Bi-LSTM结合前向和后向</a:t>
            </a:r>
            <a:r>
              <a:rPr lang="zh-CN" altLang="en-US" sz="1333">
                <a:solidFill>
                  <a:srgbClr val="3B424B"/>
                </a:solidFill>
                <a:ea typeface="字由点字典黑 45J" panose="00020600040101010101" charset="-122"/>
              </a:rPr>
              <a:t>，</a:t>
            </a:r>
            <a:r>
              <a:rPr lang="en-US" sz="1333">
                <a:solidFill>
                  <a:srgbClr val="3B424B"/>
                </a:solidFill>
                <a:ea typeface="字由点字典黑 45J" panose="00020600040101010101" charset="-122"/>
              </a:rPr>
              <a:t>最终提取出上下文语义信息进行文本分类。</a:t>
            </a:r>
          </a:p>
        </p:txBody>
      </p:sp>
      <p:grpSp>
        <p:nvGrpSpPr>
          <p:cNvPr id="55" name="Group 53"/>
          <p:cNvGrpSpPr/>
          <p:nvPr/>
        </p:nvGrpSpPr>
        <p:grpSpPr>
          <a:xfrm rot="-2627273">
            <a:off x="304800" y="2043007"/>
            <a:ext cx="641350" cy="636693"/>
            <a:chOff x="0" y="0"/>
            <a:chExt cx="1542904" cy="1542904"/>
          </a:xfrm>
          <a:solidFill>
            <a:srgbClr val="005BAB"/>
          </a:solidFill>
        </p:grpSpPr>
        <p:sp>
          <p:nvSpPr>
            <p:cNvPr id="56"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sp>
        <p:nvSpPr>
          <p:cNvPr id="58" name="文本框 57"/>
          <p:cNvSpPr txBox="1"/>
          <p:nvPr/>
        </p:nvSpPr>
        <p:spPr>
          <a:xfrm>
            <a:off x="6923617" y="2938357"/>
            <a:ext cx="2525183" cy="338554"/>
          </a:xfrm>
          <a:prstGeom prst="rect">
            <a:avLst/>
          </a:prstGeom>
          <a:noFill/>
        </p:spPr>
        <p:txBody>
          <a:bodyPr wrap="square" rtlCol="0">
            <a:spAutoFit/>
          </a:bodyPr>
          <a:lstStyle/>
          <a:p>
            <a:pPr algn="ctr"/>
            <a:r>
              <a:rPr lang="zh-CN" altLang="en-US" sz="1600" b="1"/>
              <a:t>LSTM model structure</a:t>
            </a:r>
          </a:p>
        </p:txBody>
      </p:sp>
      <p:sp>
        <p:nvSpPr>
          <p:cNvPr id="59" name="文本框 58"/>
          <p:cNvSpPr txBox="1"/>
          <p:nvPr/>
        </p:nvSpPr>
        <p:spPr>
          <a:xfrm>
            <a:off x="7061201" y="5511800"/>
            <a:ext cx="2525183" cy="338554"/>
          </a:xfrm>
          <a:prstGeom prst="rect">
            <a:avLst/>
          </a:prstGeom>
          <a:noFill/>
        </p:spPr>
        <p:txBody>
          <a:bodyPr wrap="square" rtlCol="0">
            <a:spAutoFit/>
          </a:bodyPr>
          <a:lstStyle/>
          <a:p>
            <a:pPr algn="ctr"/>
            <a:r>
              <a:rPr lang="en-US" altLang="zh-CN" sz="1600" b="1"/>
              <a:t>B</a:t>
            </a:r>
            <a:r>
              <a:rPr lang="zh-CN" altLang="en-US" sz="1600" b="1"/>
              <a:t>LSTM model structure</a:t>
            </a:r>
          </a:p>
        </p:txBody>
      </p:sp>
      <p:pic>
        <p:nvPicPr>
          <p:cNvPr id="2" name="图片 1"/>
          <p:cNvPicPr>
            <a:picLocks noChangeAspect="1"/>
          </p:cNvPicPr>
          <p:nvPr>
            <p:custDataLst>
              <p:tags r:id="rId1"/>
            </p:custDataLst>
          </p:nvPr>
        </p:nvPicPr>
        <p:blipFill>
          <a:blip r:embed="rId6"/>
          <a:stretch>
            <a:fillRect/>
          </a:stretch>
        </p:blipFill>
        <p:spPr>
          <a:xfrm>
            <a:off x="1270000" y="4343400"/>
            <a:ext cx="2324100" cy="361527"/>
          </a:xfrm>
          <a:prstGeom prst="rect">
            <a:avLst/>
          </a:prstGeom>
        </p:spPr>
      </p:pic>
      <p:pic>
        <p:nvPicPr>
          <p:cNvPr id="5" name="图片 4"/>
          <p:cNvPicPr>
            <a:picLocks noChangeAspect="1"/>
          </p:cNvPicPr>
          <p:nvPr/>
        </p:nvPicPr>
        <p:blipFill>
          <a:blip r:embed="rId7"/>
          <a:stretch>
            <a:fillRect/>
          </a:stretch>
        </p:blipFill>
        <p:spPr>
          <a:xfrm>
            <a:off x="1267461" y="4648200"/>
            <a:ext cx="2382943" cy="295910"/>
          </a:xfrm>
          <a:prstGeom prst="rect">
            <a:avLst/>
          </a:prstGeom>
        </p:spPr>
      </p:pic>
      <p:pic>
        <p:nvPicPr>
          <p:cNvPr id="6" name="图片 5"/>
          <p:cNvPicPr>
            <a:picLocks noChangeAspect="1"/>
          </p:cNvPicPr>
          <p:nvPr/>
        </p:nvPicPr>
        <p:blipFill>
          <a:blip r:embed="rId8"/>
          <a:stretch>
            <a:fillRect/>
          </a:stretch>
        </p:blipFill>
        <p:spPr>
          <a:xfrm>
            <a:off x="1219200" y="4953000"/>
            <a:ext cx="3760470" cy="259080"/>
          </a:xfrm>
          <a:prstGeom prst="rect">
            <a:avLst/>
          </a:prstGeom>
        </p:spPr>
      </p:pic>
      <p:pic>
        <p:nvPicPr>
          <p:cNvPr id="51" name="图片 50"/>
          <p:cNvPicPr>
            <a:picLocks noChangeAspect="1"/>
          </p:cNvPicPr>
          <p:nvPr/>
        </p:nvPicPr>
        <p:blipFill>
          <a:blip r:embed="rId9"/>
          <a:stretch>
            <a:fillRect/>
          </a:stretch>
        </p:blipFill>
        <p:spPr>
          <a:xfrm>
            <a:off x="1270000" y="5215043"/>
            <a:ext cx="2224617" cy="221827"/>
          </a:xfrm>
          <a:prstGeom prst="rect">
            <a:avLst/>
          </a:prstGeom>
        </p:spPr>
      </p:pic>
      <p:pic>
        <p:nvPicPr>
          <p:cNvPr id="52" name="图片 51"/>
          <p:cNvPicPr>
            <a:picLocks noChangeAspect="1"/>
          </p:cNvPicPr>
          <p:nvPr/>
        </p:nvPicPr>
        <p:blipFill>
          <a:blip r:embed="rId10"/>
          <a:stretch>
            <a:fillRect/>
          </a:stretch>
        </p:blipFill>
        <p:spPr>
          <a:xfrm>
            <a:off x="1270000" y="5469890"/>
            <a:ext cx="1371177" cy="260773"/>
          </a:xfrm>
          <a:prstGeom prst="rect">
            <a:avLst/>
          </a:prstGeom>
        </p:spPr>
      </p:pic>
      <p:pic>
        <p:nvPicPr>
          <p:cNvPr id="53" name="图片 52"/>
          <p:cNvPicPr>
            <a:picLocks noChangeAspect="1"/>
          </p:cNvPicPr>
          <p:nvPr/>
        </p:nvPicPr>
        <p:blipFill>
          <a:blip r:embed="rId11"/>
          <a:stretch>
            <a:fillRect/>
          </a:stretch>
        </p:blipFill>
        <p:spPr>
          <a:xfrm>
            <a:off x="1270001" y="5707804"/>
            <a:ext cx="1212003" cy="3060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03385" y="59179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992632" y="6323216"/>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711200" y="1325881"/>
            <a:ext cx="5034280" cy="20743"/>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61" name="TextBox 61"/>
          <p:cNvSpPr txBox="1"/>
          <p:nvPr/>
        </p:nvSpPr>
        <p:spPr>
          <a:xfrm>
            <a:off x="660401" y="736601"/>
            <a:ext cx="5987203" cy="564257"/>
          </a:xfrm>
          <a:prstGeom prst="rect">
            <a:avLst/>
          </a:prstGeom>
        </p:spPr>
        <p:txBody>
          <a:bodyPr wrap="square" lIns="0" tIns="0" rIns="0" bIns="0" rtlCol="0" anchor="t">
            <a:spAutoFit/>
          </a:bodyPr>
          <a:lstStyle/>
          <a:p>
            <a:pPr>
              <a:lnSpc>
                <a:spcPts val="4400"/>
              </a:lnSpc>
            </a:pPr>
            <a:r>
              <a:rPr lang="zh-CN" altLang="en-US" sz="3667" dirty="0" err="1">
                <a:solidFill>
                  <a:srgbClr val="005BAB"/>
                </a:solidFill>
                <a:ea typeface="字由点字典黑 65J" panose="00020600040101010101" charset="-122"/>
                <a:sym typeface="+mn-ea"/>
              </a:rPr>
              <a:t>模型训练评估与结果分析</a:t>
            </a:r>
          </a:p>
        </p:txBody>
      </p:sp>
      <p:grpSp>
        <p:nvGrpSpPr>
          <p:cNvPr id="68" name="Group 16"/>
          <p:cNvGrpSpPr/>
          <p:nvPr/>
        </p:nvGrpSpPr>
        <p:grpSpPr>
          <a:xfrm>
            <a:off x="11142860" y="0"/>
            <a:ext cx="1049141" cy="758816"/>
            <a:chOff x="0" y="0"/>
            <a:chExt cx="2098282" cy="1517632"/>
          </a:xfrm>
          <a:solidFill>
            <a:srgbClr val="005BAB">
              <a:alpha val="27000"/>
            </a:srgbClr>
          </a:solidFill>
        </p:grpSpPr>
        <p:sp>
          <p:nvSpPr>
            <p:cNvPr id="69"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0" name="图片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46" name="Group 51"/>
          <p:cNvGrpSpPr/>
          <p:nvPr/>
        </p:nvGrpSpPr>
        <p:grpSpPr>
          <a:xfrm>
            <a:off x="660400" y="1854200"/>
            <a:ext cx="4309533" cy="2711027"/>
            <a:chOff x="0" y="0"/>
            <a:chExt cx="7500855" cy="2815854"/>
          </a:xfrm>
        </p:grpSpPr>
        <p:sp>
          <p:nvSpPr>
            <p:cNvPr id="48" name="Freeform 52"/>
            <p:cNvSpPr/>
            <p:nvPr/>
          </p:nvSpPr>
          <p:spPr>
            <a:xfrm>
              <a:off x="0" y="0"/>
              <a:ext cx="7500855" cy="281585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sp>
        <p:nvSpPr>
          <p:cNvPr id="49" name="TextBox 63"/>
          <p:cNvSpPr txBox="1"/>
          <p:nvPr/>
        </p:nvSpPr>
        <p:spPr>
          <a:xfrm>
            <a:off x="993564" y="1941830"/>
            <a:ext cx="3934037" cy="358431"/>
          </a:xfrm>
          <a:prstGeom prst="rect">
            <a:avLst/>
          </a:prstGeom>
        </p:spPr>
        <p:txBody>
          <a:bodyPr wrap="square" lIns="0" tIns="0" rIns="0" bIns="0" rtlCol="0" anchor="t">
            <a:spAutoFit/>
          </a:bodyPr>
          <a:lstStyle/>
          <a:p>
            <a:pPr>
              <a:lnSpc>
                <a:spcPts val="2880"/>
              </a:lnSpc>
            </a:pPr>
            <a:r>
              <a:rPr lang="zh-CN" altLang="en-US" sz="2400" dirty="0" err="1">
                <a:solidFill>
                  <a:srgbClr val="005BAB"/>
                </a:solidFill>
                <a:ea typeface="字由点字典黑 65J" panose="00020600040101010101" charset="-122"/>
                <a:sym typeface="+mn-ea"/>
              </a:rPr>
              <a:t>模型训练评估</a:t>
            </a:r>
            <a:endParaRPr lang="en-US" sz="2400" dirty="0" err="1">
              <a:solidFill>
                <a:srgbClr val="005BAB"/>
              </a:solidFill>
              <a:ea typeface="字由点字典黑 65J" panose="00020600040101010101" charset="-122"/>
            </a:endParaRPr>
          </a:p>
        </p:txBody>
      </p:sp>
      <p:sp>
        <p:nvSpPr>
          <p:cNvPr id="50" name="TextBox 64"/>
          <p:cNvSpPr txBox="1"/>
          <p:nvPr/>
        </p:nvSpPr>
        <p:spPr>
          <a:xfrm>
            <a:off x="1141307" y="2310554"/>
            <a:ext cx="3577167" cy="2176173"/>
          </a:xfrm>
          <a:prstGeom prst="rect">
            <a:avLst/>
          </a:prstGeom>
        </p:spPr>
        <p:txBody>
          <a:bodyPr wrap="square" lIns="0" tIns="0" rIns="0" bIns="0" rtlCol="0" anchor="t">
            <a:spAutoFit/>
          </a:bodyPr>
          <a:lstStyle/>
          <a:p>
            <a:pPr>
              <a:lnSpc>
                <a:spcPts val="1873"/>
              </a:lnSpc>
            </a:pPr>
            <a:r>
              <a:rPr lang="en-US" sz="1333">
                <a:solidFill>
                  <a:srgbClr val="3B424B"/>
                </a:solidFill>
                <a:ea typeface="字由点字典黑 45J" panose="00020600040101010101" charset="-122"/>
              </a:rPr>
              <a:t>   在模型构建完成后，需要对模型进行训练，并使用验证集评估模型性能。我们重点解决数据集划分、训练过程中的过拟合问题。</a:t>
            </a:r>
          </a:p>
          <a:p>
            <a:pPr>
              <a:lnSpc>
                <a:spcPts val="1873"/>
              </a:lnSpc>
            </a:pPr>
            <a:r>
              <a:rPr lang="en-US" sz="1333">
                <a:solidFill>
                  <a:srgbClr val="3B424B"/>
                </a:solidFill>
                <a:ea typeface="字由点字典黑 45J" panose="00020600040101010101" charset="-122"/>
              </a:rPr>
              <a:t>以下为实施步骤：</a:t>
            </a:r>
          </a:p>
          <a:p>
            <a:pPr>
              <a:lnSpc>
                <a:spcPts val="1873"/>
              </a:lnSpc>
            </a:pPr>
            <a:r>
              <a:rPr lang="en-US" sz="1333">
                <a:solidFill>
                  <a:srgbClr val="3B424B"/>
                </a:solidFill>
                <a:ea typeface="字由点字典黑 45J" panose="00020600040101010101" charset="-122"/>
              </a:rPr>
              <a:t>1、数据集划分：将数据集划分为训练集和验证集。</a:t>
            </a:r>
          </a:p>
          <a:p>
            <a:pPr>
              <a:lnSpc>
                <a:spcPts val="1873"/>
              </a:lnSpc>
            </a:pPr>
            <a:r>
              <a:rPr lang="en-US" sz="1333">
                <a:solidFill>
                  <a:srgbClr val="3B424B"/>
                </a:solidFill>
                <a:ea typeface="字由点字典黑 45J" panose="00020600040101010101" charset="-122"/>
              </a:rPr>
              <a:t>2、训练模型：使用训练集对模型进行训练。</a:t>
            </a:r>
          </a:p>
          <a:p>
            <a:pPr>
              <a:lnSpc>
                <a:spcPts val="1873"/>
              </a:lnSpc>
            </a:pPr>
            <a:r>
              <a:rPr lang="en-US" sz="1333">
                <a:solidFill>
                  <a:srgbClr val="3B424B"/>
                </a:solidFill>
                <a:ea typeface="字由点字典黑 45J" panose="00020600040101010101" charset="-122"/>
              </a:rPr>
              <a:t>3、评估模型：使用验证集评估模型性能，并调整参数。</a:t>
            </a:r>
          </a:p>
        </p:txBody>
      </p:sp>
      <p:grpSp>
        <p:nvGrpSpPr>
          <p:cNvPr id="55" name="Group 53"/>
          <p:cNvGrpSpPr/>
          <p:nvPr/>
        </p:nvGrpSpPr>
        <p:grpSpPr>
          <a:xfrm rot="-2627273">
            <a:off x="305224" y="2038350"/>
            <a:ext cx="641350" cy="636693"/>
            <a:chOff x="0" y="0"/>
            <a:chExt cx="1542904" cy="1542904"/>
          </a:xfrm>
          <a:solidFill>
            <a:srgbClr val="005BAB"/>
          </a:solidFill>
        </p:grpSpPr>
        <p:sp>
          <p:nvSpPr>
            <p:cNvPr id="56"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grpSp>
        <p:nvGrpSpPr>
          <p:cNvPr id="2" name="Group 51"/>
          <p:cNvGrpSpPr/>
          <p:nvPr/>
        </p:nvGrpSpPr>
        <p:grpSpPr>
          <a:xfrm>
            <a:off x="6299200" y="1803400"/>
            <a:ext cx="4309533" cy="1627293"/>
            <a:chOff x="0" y="0"/>
            <a:chExt cx="7500855" cy="2815854"/>
          </a:xfrm>
        </p:grpSpPr>
        <p:sp>
          <p:nvSpPr>
            <p:cNvPr id="5" name="Freeform 52"/>
            <p:cNvSpPr/>
            <p:nvPr/>
          </p:nvSpPr>
          <p:spPr>
            <a:xfrm>
              <a:off x="0" y="0"/>
              <a:ext cx="7500855" cy="281585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sp>
        <p:nvSpPr>
          <p:cNvPr id="6" name="TextBox 63"/>
          <p:cNvSpPr txBox="1"/>
          <p:nvPr/>
        </p:nvSpPr>
        <p:spPr>
          <a:xfrm>
            <a:off x="6632364" y="1891030"/>
            <a:ext cx="3934037" cy="358431"/>
          </a:xfrm>
          <a:prstGeom prst="rect">
            <a:avLst/>
          </a:prstGeom>
        </p:spPr>
        <p:txBody>
          <a:bodyPr wrap="square" lIns="0" tIns="0" rIns="0" bIns="0" rtlCol="0" anchor="t">
            <a:spAutoFit/>
          </a:bodyPr>
          <a:lstStyle/>
          <a:p>
            <a:pPr>
              <a:lnSpc>
                <a:spcPts val="2880"/>
              </a:lnSpc>
            </a:pPr>
            <a:r>
              <a:rPr lang="zh-CN" altLang="en-US" sz="2400" dirty="0" err="1">
                <a:solidFill>
                  <a:srgbClr val="005BAB"/>
                </a:solidFill>
                <a:ea typeface="字由点字典黑 65J" panose="00020600040101010101" charset="-122"/>
                <a:sym typeface="+mn-ea"/>
              </a:rPr>
              <a:t>结果分析</a:t>
            </a:r>
          </a:p>
        </p:txBody>
      </p:sp>
      <p:sp>
        <p:nvSpPr>
          <p:cNvPr id="51" name="TextBox 64"/>
          <p:cNvSpPr txBox="1"/>
          <p:nvPr/>
        </p:nvSpPr>
        <p:spPr>
          <a:xfrm>
            <a:off x="6780107" y="2259753"/>
            <a:ext cx="3577167" cy="957891"/>
          </a:xfrm>
          <a:prstGeom prst="rect">
            <a:avLst/>
          </a:prstGeom>
        </p:spPr>
        <p:txBody>
          <a:bodyPr wrap="square" lIns="0" tIns="0" rIns="0" bIns="0" rtlCol="0" anchor="t">
            <a:spAutoFit/>
          </a:bodyPr>
          <a:lstStyle/>
          <a:p>
            <a:pPr>
              <a:lnSpc>
                <a:spcPts val="1873"/>
              </a:lnSpc>
            </a:pPr>
            <a:r>
              <a:rPr lang="en-US" sz="1333">
                <a:solidFill>
                  <a:srgbClr val="3B424B"/>
                </a:solidFill>
                <a:ea typeface="字由点字典黑 45J" panose="00020600040101010101" charset="-122"/>
              </a:rPr>
              <a:t>   由于情感分析需要具体到个体案例分析</a:t>
            </a:r>
            <a:r>
              <a:rPr lang="zh-CN" altLang="en-US" sz="1333">
                <a:solidFill>
                  <a:srgbClr val="3B424B"/>
                </a:solidFill>
                <a:ea typeface="字由点字典黑 45J" panose="00020600040101010101" charset="-122"/>
              </a:rPr>
              <a:t>，本次采用 github 上下载开源情感分类数据集进行模型测试，从而论证情感分类在舆情分析中可以发挥不容忽视作用。</a:t>
            </a:r>
          </a:p>
        </p:txBody>
      </p:sp>
      <p:grpSp>
        <p:nvGrpSpPr>
          <p:cNvPr id="52" name="Group 53"/>
          <p:cNvGrpSpPr/>
          <p:nvPr/>
        </p:nvGrpSpPr>
        <p:grpSpPr>
          <a:xfrm rot="-2627273">
            <a:off x="5944024" y="1987550"/>
            <a:ext cx="641350" cy="636693"/>
            <a:chOff x="0" y="0"/>
            <a:chExt cx="1542904" cy="1542904"/>
          </a:xfrm>
          <a:solidFill>
            <a:srgbClr val="005BAB"/>
          </a:solidFill>
        </p:grpSpPr>
        <p:sp>
          <p:nvSpPr>
            <p:cNvPr id="53"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pic>
        <p:nvPicPr>
          <p:cNvPr id="54" name="图片 53"/>
          <p:cNvPicPr>
            <a:picLocks noChangeAspect="1"/>
          </p:cNvPicPr>
          <p:nvPr/>
        </p:nvPicPr>
        <p:blipFill>
          <a:blip r:embed="rId3"/>
          <a:stretch>
            <a:fillRect/>
          </a:stretch>
        </p:blipFill>
        <p:spPr>
          <a:xfrm>
            <a:off x="5486400" y="3581400"/>
            <a:ext cx="5940637" cy="247607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03385" y="59179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sp>
        <p:nvSpPr>
          <p:cNvPr id="47" name="AutoShape 47"/>
          <p:cNvSpPr/>
          <p:nvPr/>
        </p:nvSpPr>
        <p:spPr>
          <a:xfrm>
            <a:off x="711200" y="1325881"/>
            <a:ext cx="5034280" cy="20743"/>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61" name="TextBox 61"/>
          <p:cNvSpPr txBox="1"/>
          <p:nvPr/>
        </p:nvSpPr>
        <p:spPr>
          <a:xfrm>
            <a:off x="660401" y="736601"/>
            <a:ext cx="5987203" cy="564257"/>
          </a:xfrm>
          <a:prstGeom prst="rect">
            <a:avLst/>
          </a:prstGeom>
        </p:spPr>
        <p:txBody>
          <a:bodyPr wrap="square" lIns="0" tIns="0" rIns="0" bIns="0" rtlCol="0" anchor="t">
            <a:spAutoFit/>
          </a:bodyPr>
          <a:lstStyle/>
          <a:p>
            <a:pPr>
              <a:lnSpc>
                <a:spcPts val="4400"/>
              </a:lnSpc>
            </a:pPr>
            <a:r>
              <a:rPr lang="zh-CN" altLang="en-US" sz="3667" dirty="0" err="1">
                <a:solidFill>
                  <a:srgbClr val="005BAB"/>
                </a:solidFill>
                <a:ea typeface="字由点字典黑 65J" panose="00020600040101010101" charset="-122"/>
                <a:sym typeface="+mn-ea"/>
              </a:rPr>
              <a:t>结果分析</a:t>
            </a:r>
          </a:p>
        </p:txBody>
      </p:sp>
      <p:grpSp>
        <p:nvGrpSpPr>
          <p:cNvPr id="68" name="Group 16"/>
          <p:cNvGrpSpPr/>
          <p:nvPr/>
        </p:nvGrpSpPr>
        <p:grpSpPr>
          <a:xfrm>
            <a:off x="11142860" y="0"/>
            <a:ext cx="1049141" cy="758816"/>
            <a:chOff x="0" y="0"/>
            <a:chExt cx="2098282" cy="1517632"/>
          </a:xfrm>
          <a:solidFill>
            <a:srgbClr val="005BAB">
              <a:alpha val="27000"/>
            </a:srgbClr>
          </a:solidFill>
        </p:grpSpPr>
        <p:sp>
          <p:nvSpPr>
            <p:cNvPr id="69"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0" name="图片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46" name="Group 51"/>
          <p:cNvGrpSpPr/>
          <p:nvPr/>
        </p:nvGrpSpPr>
        <p:grpSpPr>
          <a:xfrm>
            <a:off x="660400" y="1854200"/>
            <a:ext cx="4309533" cy="1370330"/>
            <a:chOff x="0" y="0"/>
            <a:chExt cx="7500855" cy="2815854"/>
          </a:xfrm>
        </p:grpSpPr>
        <p:sp>
          <p:nvSpPr>
            <p:cNvPr id="48" name="Freeform 52"/>
            <p:cNvSpPr/>
            <p:nvPr/>
          </p:nvSpPr>
          <p:spPr>
            <a:xfrm>
              <a:off x="0" y="0"/>
              <a:ext cx="7500855" cy="281585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sp>
        <p:nvSpPr>
          <p:cNvPr id="50" name="TextBox 64"/>
          <p:cNvSpPr txBox="1"/>
          <p:nvPr/>
        </p:nvSpPr>
        <p:spPr>
          <a:xfrm>
            <a:off x="1071880" y="1961727"/>
            <a:ext cx="3486573" cy="957891"/>
          </a:xfrm>
          <a:prstGeom prst="rect">
            <a:avLst/>
          </a:prstGeom>
        </p:spPr>
        <p:txBody>
          <a:bodyPr wrap="square" lIns="0" tIns="0" rIns="0" bIns="0" rtlCol="0" anchor="t">
            <a:spAutoFit/>
          </a:bodyPr>
          <a:lstStyle/>
          <a:p>
            <a:pPr>
              <a:lnSpc>
                <a:spcPts val="1873"/>
              </a:lnSpc>
            </a:pPr>
            <a:r>
              <a:rPr lang="en-US" sz="1333">
                <a:solidFill>
                  <a:srgbClr val="3B424B"/>
                </a:solidFill>
                <a:ea typeface="字由点字典黑 45J" panose="00020600040101010101" charset="-122"/>
              </a:rPr>
              <a:t>   我们可以得到以下测试文本的分类结果</a:t>
            </a:r>
            <a:r>
              <a:rPr lang="zh-CN" altLang="en-US" sz="1333">
                <a:solidFill>
                  <a:srgbClr val="3B424B"/>
                </a:solidFill>
                <a:ea typeface="字由点字典黑 45J" panose="00020600040101010101" charset="-122"/>
              </a:rPr>
              <a:t>。由常识判断，预训练模型的准确度极高。而后续的实例则数据集更加具有针对性、模型也依据训练数据二次训练与微调，其精确度可以保障。</a:t>
            </a:r>
          </a:p>
        </p:txBody>
      </p:sp>
      <p:pic>
        <p:nvPicPr>
          <p:cNvPr id="44" name="图片 43"/>
          <p:cNvPicPr>
            <a:picLocks noChangeAspect="1"/>
          </p:cNvPicPr>
          <p:nvPr/>
        </p:nvPicPr>
        <p:blipFill>
          <a:blip r:embed="rId3"/>
          <a:stretch>
            <a:fillRect/>
          </a:stretch>
        </p:blipFill>
        <p:spPr>
          <a:xfrm>
            <a:off x="812800" y="3327400"/>
            <a:ext cx="4108027" cy="2490047"/>
          </a:xfrm>
          <a:prstGeom prst="rect">
            <a:avLst/>
          </a:prstGeom>
        </p:spPr>
      </p:pic>
      <p:grpSp>
        <p:nvGrpSpPr>
          <p:cNvPr id="45" name="Group 53"/>
          <p:cNvGrpSpPr/>
          <p:nvPr/>
        </p:nvGrpSpPr>
        <p:grpSpPr>
          <a:xfrm rot="-2627273">
            <a:off x="232834" y="1936750"/>
            <a:ext cx="641350" cy="636693"/>
            <a:chOff x="0" y="0"/>
            <a:chExt cx="1542904" cy="1542904"/>
          </a:xfrm>
          <a:solidFill>
            <a:srgbClr val="005BAB"/>
          </a:solidFill>
        </p:grpSpPr>
        <p:sp>
          <p:nvSpPr>
            <p:cNvPr id="57"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grpSp>
        <p:nvGrpSpPr>
          <p:cNvPr id="58" name="Group 51"/>
          <p:cNvGrpSpPr/>
          <p:nvPr/>
        </p:nvGrpSpPr>
        <p:grpSpPr>
          <a:xfrm>
            <a:off x="5943600" y="1722967"/>
            <a:ext cx="4309533" cy="1579457"/>
            <a:chOff x="0" y="0"/>
            <a:chExt cx="7500855" cy="2815854"/>
          </a:xfrm>
        </p:grpSpPr>
        <p:sp>
          <p:nvSpPr>
            <p:cNvPr id="59" name="Freeform 52"/>
            <p:cNvSpPr/>
            <p:nvPr/>
          </p:nvSpPr>
          <p:spPr>
            <a:xfrm>
              <a:off x="0" y="0"/>
              <a:ext cx="7500855" cy="281585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sz="1200"/>
            </a:p>
          </p:txBody>
        </p:sp>
      </p:grpSp>
      <p:sp>
        <p:nvSpPr>
          <p:cNvPr id="60" name="TextBox 64"/>
          <p:cNvSpPr txBox="1"/>
          <p:nvPr/>
        </p:nvSpPr>
        <p:spPr>
          <a:xfrm>
            <a:off x="6355080" y="1830494"/>
            <a:ext cx="3486573" cy="1445204"/>
          </a:xfrm>
          <a:prstGeom prst="rect">
            <a:avLst/>
          </a:prstGeom>
        </p:spPr>
        <p:txBody>
          <a:bodyPr wrap="square" lIns="0" tIns="0" rIns="0" bIns="0" rtlCol="0" anchor="t">
            <a:spAutoFit/>
          </a:bodyPr>
          <a:lstStyle/>
          <a:p>
            <a:pPr>
              <a:lnSpc>
                <a:spcPts val="1873"/>
              </a:lnSpc>
            </a:pPr>
            <a:r>
              <a:rPr lang="en-US" sz="1333">
                <a:solidFill>
                  <a:srgbClr val="3B424B"/>
                </a:solidFill>
                <a:ea typeface="字由点字典黑 45J" panose="00020600040101010101" charset="-122"/>
              </a:rPr>
              <a:t>   </a:t>
            </a:r>
            <a:r>
              <a:rPr sz="1333">
                <a:solidFill>
                  <a:srgbClr val="3B424B"/>
                </a:solidFill>
                <a:ea typeface="字由点字典黑 45J" panose="00020600040101010101" charset="-122"/>
              </a:rPr>
              <a:t>我们将大数据集分为三个小数据集，作为时间序列的三个渐进时间点，对其进行 ARIMA 模型的应用，得到结果如下图所示：（此处展示后续预测的三个未来时间点）</a:t>
            </a:r>
            <a:r>
              <a:rPr lang="zh-CN" altLang="en-US" sz="1333">
                <a:solidFill>
                  <a:srgbClr val="3B424B"/>
                </a:solidFill>
                <a:ea typeface="字由点字典黑 45J" panose="00020600040101010101" charset="-122"/>
              </a:rPr>
              <a:t>。可以看到，我们的模型在预测未来大众情感倾向上是可行有效的。</a:t>
            </a:r>
          </a:p>
        </p:txBody>
      </p:sp>
      <p:grpSp>
        <p:nvGrpSpPr>
          <p:cNvPr id="62" name="Group 53"/>
          <p:cNvGrpSpPr/>
          <p:nvPr/>
        </p:nvGrpSpPr>
        <p:grpSpPr>
          <a:xfrm rot="-2627273">
            <a:off x="5516034" y="1805517"/>
            <a:ext cx="641350" cy="636693"/>
            <a:chOff x="0" y="0"/>
            <a:chExt cx="1542904" cy="1542904"/>
          </a:xfrm>
          <a:solidFill>
            <a:srgbClr val="005BAB"/>
          </a:solidFill>
        </p:grpSpPr>
        <p:sp>
          <p:nvSpPr>
            <p:cNvPr id="63"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sz="1200"/>
            </a:p>
          </p:txBody>
        </p:sp>
      </p:grpSp>
      <p:pic>
        <p:nvPicPr>
          <p:cNvPr id="65" name="图片 64"/>
          <p:cNvPicPr>
            <a:picLocks noChangeAspect="1"/>
          </p:cNvPicPr>
          <p:nvPr/>
        </p:nvPicPr>
        <p:blipFill>
          <a:blip r:embed="rId4"/>
          <a:stretch>
            <a:fillRect/>
          </a:stretch>
        </p:blipFill>
        <p:spPr>
          <a:xfrm>
            <a:off x="6096000" y="3479800"/>
            <a:ext cx="4156710" cy="24345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3642831" y="2926203"/>
            <a:ext cx="4906335"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大模型引入</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4192629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sp>
        <p:nvSpPr>
          <p:cNvPr id="47" name="AutoShape 47"/>
          <p:cNvSpPr/>
          <p:nvPr/>
        </p:nvSpPr>
        <p:spPr>
          <a:xfrm>
            <a:off x="708259" y="1332349"/>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48" name="TextBox 48"/>
          <p:cNvSpPr txBox="1"/>
          <p:nvPr/>
        </p:nvSpPr>
        <p:spPr>
          <a:xfrm>
            <a:off x="479659" y="642739"/>
            <a:ext cx="3759200"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数据收集与预处理</a:t>
            </a:r>
            <a:endParaRPr lang="en-US" sz="3667" dirty="0">
              <a:solidFill>
                <a:srgbClr val="005BAB"/>
              </a:solidFill>
              <a:ea typeface="字由点字典黑 65J" panose="00020600040101010101" charset="-122"/>
            </a:endParaRPr>
          </a:p>
        </p:txBody>
      </p:sp>
      <p:grpSp>
        <p:nvGrpSpPr>
          <p:cNvPr id="49" name="Group 49"/>
          <p:cNvGrpSpPr/>
          <p:nvPr/>
        </p:nvGrpSpPr>
        <p:grpSpPr>
          <a:xfrm>
            <a:off x="708259" y="1986172"/>
            <a:ext cx="6745496" cy="1610468"/>
            <a:chOff x="0" y="111766"/>
            <a:chExt cx="5456682" cy="4760684"/>
          </a:xfrm>
        </p:grpSpPr>
        <p:sp>
          <p:nvSpPr>
            <p:cNvPr id="50" name="Freeform 50"/>
            <p:cNvSpPr/>
            <p:nvPr/>
          </p:nvSpPr>
          <p:spPr>
            <a:xfrm>
              <a:off x="0" y="111766"/>
              <a:ext cx="5456682" cy="4760684"/>
            </a:xfrm>
            <a:prstGeom prst="roundRect">
              <a:avLst/>
            </a:prstGeom>
            <a:solidFill>
              <a:srgbClr val="F8F8F8"/>
            </a:solidFill>
          </p:spPr>
          <p:txBody>
            <a:bodyPr/>
            <a:lstStyle/>
            <a:p>
              <a:endParaRPr lang="zh-CN" altLang="en-US" dirty="0"/>
            </a:p>
          </p:txBody>
        </p:sp>
      </p:grpSp>
      <p:grpSp>
        <p:nvGrpSpPr>
          <p:cNvPr id="44" name="组合 43">
            <a:extLst>
              <a:ext uri="{FF2B5EF4-FFF2-40B4-BE49-F238E27FC236}">
                <a16:creationId xmlns:a16="http://schemas.microsoft.com/office/drawing/2014/main" id="{22E810F6-D595-75F8-1774-1F3F677D2AE3}"/>
              </a:ext>
            </a:extLst>
          </p:cNvPr>
          <p:cNvGrpSpPr/>
          <p:nvPr/>
        </p:nvGrpSpPr>
        <p:grpSpPr>
          <a:xfrm>
            <a:off x="349131" y="1639680"/>
            <a:ext cx="1008321" cy="790448"/>
            <a:chOff x="1266506" y="1783140"/>
            <a:chExt cx="1008321" cy="790448"/>
          </a:xfrm>
        </p:grpSpPr>
        <p:grpSp>
          <p:nvGrpSpPr>
            <p:cNvPr id="51" name="Group 51"/>
            <p:cNvGrpSpPr/>
            <p:nvPr/>
          </p:nvGrpSpPr>
          <p:grpSpPr>
            <a:xfrm rot="2627273">
              <a:off x="1375443" y="1783140"/>
              <a:ext cx="790448" cy="790448"/>
              <a:chOff x="1" y="-1"/>
              <a:chExt cx="1580896" cy="1580896"/>
            </a:xfrm>
            <a:solidFill>
              <a:srgbClr val="005BAB"/>
            </a:solidFill>
          </p:grpSpPr>
          <p:sp>
            <p:nvSpPr>
              <p:cNvPr id="52" name="Freeform 52"/>
              <p:cNvSpPr/>
              <p:nvPr/>
            </p:nvSpPr>
            <p:spPr>
              <a:xfrm>
                <a:off x="1" y="-1"/>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a:p>
            </p:txBody>
          </p:sp>
        </p:grpSp>
        <p:sp>
          <p:nvSpPr>
            <p:cNvPr id="53" name="TextBox 53"/>
            <p:cNvSpPr txBox="1"/>
            <p:nvPr/>
          </p:nvSpPr>
          <p:spPr>
            <a:xfrm>
              <a:off x="1266506" y="1922780"/>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01</a:t>
              </a:r>
            </a:p>
          </p:txBody>
        </p:sp>
      </p:grpSp>
      <p:sp>
        <p:nvSpPr>
          <p:cNvPr id="54" name="TextBox 54"/>
          <p:cNvSpPr txBox="1"/>
          <p:nvPr/>
        </p:nvSpPr>
        <p:spPr>
          <a:xfrm>
            <a:off x="1240127" y="2294269"/>
            <a:ext cx="4565643" cy="358431"/>
          </a:xfrm>
          <a:prstGeom prst="rect">
            <a:avLst/>
          </a:prstGeom>
        </p:spPr>
        <p:txBody>
          <a:bodyPr wrap="square" lIns="0" tIns="0" rIns="0" bIns="0" rtlCol="0" anchor="t">
            <a:spAutoFit/>
          </a:bodyPr>
          <a:lstStyle/>
          <a:p>
            <a:pPr>
              <a:lnSpc>
                <a:spcPts val="2880"/>
              </a:lnSpc>
            </a:pPr>
            <a:r>
              <a:rPr lang="zh-CN" altLang="en-US" sz="2400" dirty="0">
                <a:solidFill>
                  <a:srgbClr val="005BAB"/>
                </a:solidFill>
                <a:ea typeface="字由点字典黑 65J" panose="00020600040101010101" charset="-122"/>
              </a:rPr>
              <a:t>数据收集</a:t>
            </a:r>
            <a:endParaRPr lang="en-US" sz="2400" dirty="0">
              <a:solidFill>
                <a:srgbClr val="005BAB"/>
              </a:solidFill>
              <a:ea typeface="字由点字典黑 65J" panose="00020600040101010101" charset="-122"/>
            </a:endParaRPr>
          </a:p>
        </p:txBody>
      </p:sp>
      <p:sp>
        <p:nvSpPr>
          <p:cNvPr id="55" name="TextBox 55"/>
          <p:cNvSpPr txBox="1"/>
          <p:nvPr/>
        </p:nvSpPr>
        <p:spPr>
          <a:xfrm>
            <a:off x="1087293" y="2776708"/>
            <a:ext cx="6113608" cy="553998"/>
          </a:xfrm>
          <a:prstGeom prst="rect">
            <a:avLst/>
          </a:prstGeom>
        </p:spPr>
        <p:txBody>
          <a:bodyPr wrap="square" lIns="0" tIns="0" rIns="0" bIns="0" rtlCol="0" anchor="t">
            <a:spAutoFit/>
          </a:bodyPr>
          <a:lstStyle/>
          <a:p>
            <a:pPr algn="just"/>
            <a:r>
              <a:rPr lang="zh-CN" altLang="en-US" dirty="0">
                <a:solidFill>
                  <a:srgbClr val="000000"/>
                </a:solidFill>
                <a:latin typeface="+mn-ea"/>
              </a:rPr>
              <a:t>  从三个模块收集输出的数据。确保每个模块输出的数据准确有代表性，并且格式统一，便于后续整合。 </a:t>
            </a:r>
            <a:endParaRPr lang="en-US" dirty="0">
              <a:solidFill>
                <a:srgbClr val="3B424B"/>
              </a:solidFill>
              <a:latin typeface="+mn-ea"/>
            </a:endParaRPr>
          </a:p>
        </p:txBody>
      </p:sp>
      <p:grpSp>
        <p:nvGrpSpPr>
          <p:cNvPr id="56" name="Group 56"/>
          <p:cNvGrpSpPr/>
          <p:nvPr/>
        </p:nvGrpSpPr>
        <p:grpSpPr>
          <a:xfrm>
            <a:off x="756633" y="4420237"/>
            <a:ext cx="6685324" cy="1697718"/>
            <a:chOff x="0" y="0"/>
            <a:chExt cx="5456722" cy="5743122"/>
          </a:xfrm>
        </p:grpSpPr>
        <p:sp>
          <p:nvSpPr>
            <p:cNvPr id="57" name="Freeform 57"/>
            <p:cNvSpPr/>
            <p:nvPr/>
          </p:nvSpPr>
          <p:spPr>
            <a:xfrm>
              <a:off x="0" y="0"/>
              <a:ext cx="5456682" cy="5743067"/>
            </a:xfrm>
            <a:prstGeom prst="roundRect">
              <a:avLst/>
            </a:prstGeom>
            <a:solidFill>
              <a:srgbClr val="F8F8F8"/>
            </a:solidFill>
          </p:spPr>
          <p:txBody>
            <a:bodyPr/>
            <a:lstStyle/>
            <a:p>
              <a:endParaRPr lang="zh-CN" altLang="en-US"/>
            </a:p>
          </p:txBody>
        </p:sp>
      </p:grpSp>
      <p:grpSp>
        <p:nvGrpSpPr>
          <p:cNvPr id="45" name="组合 44">
            <a:extLst>
              <a:ext uri="{FF2B5EF4-FFF2-40B4-BE49-F238E27FC236}">
                <a16:creationId xmlns:a16="http://schemas.microsoft.com/office/drawing/2014/main" id="{89DBEC05-241E-3C12-55EA-B888475494E0}"/>
              </a:ext>
            </a:extLst>
          </p:cNvPr>
          <p:cNvGrpSpPr/>
          <p:nvPr/>
        </p:nvGrpSpPr>
        <p:grpSpPr>
          <a:xfrm>
            <a:off x="345344" y="3893820"/>
            <a:ext cx="1008321" cy="790408"/>
            <a:chOff x="9932426" y="3445273"/>
            <a:chExt cx="1008321" cy="790408"/>
          </a:xfrm>
        </p:grpSpPr>
        <p:grpSp>
          <p:nvGrpSpPr>
            <p:cNvPr id="58" name="Group 58"/>
            <p:cNvGrpSpPr/>
            <p:nvPr/>
          </p:nvGrpSpPr>
          <p:grpSpPr>
            <a:xfrm rot="2627273">
              <a:off x="10041391" y="3445273"/>
              <a:ext cx="790408" cy="790408"/>
              <a:chOff x="0" y="0"/>
              <a:chExt cx="1580816" cy="1580816"/>
            </a:xfrm>
            <a:solidFill>
              <a:srgbClr val="005BAB"/>
            </a:solidFill>
          </p:grpSpPr>
          <p:sp>
            <p:nvSpPr>
              <p:cNvPr id="59" name="Freeform 59"/>
              <p:cNvSpPr/>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a:p>
            </p:txBody>
          </p:sp>
        </p:grpSp>
        <p:sp>
          <p:nvSpPr>
            <p:cNvPr id="60" name="TextBox 60"/>
            <p:cNvSpPr txBox="1"/>
            <p:nvPr/>
          </p:nvSpPr>
          <p:spPr>
            <a:xfrm>
              <a:off x="9932426" y="3614762"/>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02</a:t>
              </a:r>
            </a:p>
          </p:txBody>
        </p:sp>
      </p:grpSp>
      <p:sp>
        <p:nvSpPr>
          <p:cNvPr id="61" name="TextBox 61"/>
          <p:cNvSpPr txBox="1"/>
          <p:nvPr/>
        </p:nvSpPr>
        <p:spPr>
          <a:xfrm>
            <a:off x="1054883" y="4739066"/>
            <a:ext cx="2096813" cy="358431"/>
          </a:xfrm>
          <a:prstGeom prst="rect">
            <a:avLst/>
          </a:prstGeom>
        </p:spPr>
        <p:txBody>
          <a:bodyPr wrap="square"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数据整合</a:t>
            </a:r>
            <a:endParaRPr lang="en-US" sz="2400" dirty="0">
              <a:solidFill>
                <a:srgbClr val="005BAB"/>
              </a:solidFill>
              <a:ea typeface="字由点字典黑 65J" panose="00020600040101010101" charset="-122"/>
            </a:endParaRPr>
          </a:p>
        </p:txBody>
      </p:sp>
      <p:sp>
        <p:nvSpPr>
          <p:cNvPr id="62" name="TextBox 62"/>
          <p:cNvSpPr txBox="1"/>
          <p:nvPr/>
        </p:nvSpPr>
        <p:spPr>
          <a:xfrm>
            <a:off x="1061478" y="5306144"/>
            <a:ext cx="6230862" cy="243656"/>
          </a:xfrm>
          <a:prstGeom prst="rect">
            <a:avLst/>
          </a:prstGeom>
        </p:spPr>
        <p:txBody>
          <a:bodyPr wrap="square" lIns="0" tIns="0" rIns="0" bIns="0" rtlCol="0" anchor="t">
            <a:spAutoFit/>
          </a:bodyPr>
          <a:lstStyle/>
          <a:p>
            <a:pPr algn="just">
              <a:lnSpc>
                <a:spcPts val="1873"/>
              </a:lnSpc>
            </a:pPr>
            <a:r>
              <a:rPr lang="zh-CN" altLang="en-US" dirty="0">
                <a:solidFill>
                  <a:srgbClr val="000000"/>
                </a:solidFill>
                <a:latin typeface="+mn-ea"/>
              </a:rPr>
              <a:t>使用 </a:t>
            </a:r>
            <a:r>
              <a:rPr lang="en-US" altLang="zh-CN" dirty="0">
                <a:solidFill>
                  <a:srgbClr val="000000"/>
                </a:solidFill>
                <a:latin typeface="+mn-ea"/>
              </a:rPr>
              <a:t>Pandas </a:t>
            </a:r>
            <a:r>
              <a:rPr lang="zh-CN" altLang="en-US" dirty="0">
                <a:solidFill>
                  <a:srgbClr val="000000"/>
                </a:solidFill>
                <a:latin typeface="+mn-ea"/>
              </a:rPr>
              <a:t>库将不同模块的输出数据整合为一个综合数据集</a:t>
            </a:r>
            <a:endParaRPr lang="en-US" dirty="0">
              <a:solidFill>
                <a:srgbClr val="000000"/>
              </a:solidFill>
              <a:latin typeface="+mn-ea"/>
            </a:endParaRPr>
          </a:p>
        </p:txBody>
      </p:sp>
      <p:grpSp>
        <p:nvGrpSpPr>
          <p:cNvPr id="2" name="Group 16">
            <a:extLst>
              <a:ext uri="{FF2B5EF4-FFF2-40B4-BE49-F238E27FC236}">
                <a16:creationId xmlns:a16="http://schemas.microsoft.com/office/drawing/2014/main" id="{EA16FA1F-A3E1-F41C-B54A-32B4A3E8C6C6}"/>
              </a:ext>
            </a:extLst>
          </p:cNvPr>
          <p:cNvGrpSpPr/>
          <p:nvPr/>
        </p:nvGrpSpPr>
        <p:grpSpPr>
          <a:xfrm>
            <a:off x="11142860" y="0"/>
            <a:ext cx="1049141" cy="758816"/>
            <a:chOff x="0" y="0"/>
            <a:chExt cx="2098282" cy="1517632"/>
          </a:xfrm>
          <a:solidFill>
            <a:srgbClr val="005BAB">
              <a:alpha val="27000"/>
            </a:srgbClr>
          </a:solidFill>
        </p:grpSpPr>
        <p:sp>
          <p:nvSpPr>
            <p:cNvPr id="70" name="Freeform 17">
              <a:extLst>
                <a:ext uri="{FF2B5EF4-FFF2-40B4-BE49-F238E27FC236}">
                  <a16:creationId xmlns:a16="http://schemas.microsoft.com/office/drawing/2014/main" id="{35BBF039-DCD9-EBE6-CBF8-C85923B6B0FD}"/>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1" name="图片 70">
            <a:extLst>
              <a:ext uri="{FF2B5EF4-FFF2-40B4-BE49-F238E27FC236}">
                <a16:creationId xmlns:a16="http://schemas.microsoft.com/office/drawing/2014/main" id="{E0D56EBC-37C9-B322-9C55-B0C42145E9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6" name="图片 5">
            <a:extLst>
              <a:ext uri="{FF2B5EF4-FFF2-40B4-BE49-F238E27FC236}">
                <a16:creationId xmlns:a16="http://schemas.microsoft.com/office/drawing/2014/main" id="{D2563BAB-62BA-9662-07F5-370D4A80F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623" y="975839"/>
            <a:ext cx="3353386" cy="2572704"/>
          </a:xfrm>
          <a:prstGeom prst="rect">
            <a:avLst/>
          </a:prstGeom>
        </p:spPr>
      </p:pic>
      <p:pic>
        <p:nvPicPr>
          <p:cNvPr id="73" name="图片 72">
            <a:extLst>
              <a:ext uri="{FF2B5EF4-FFF2-40B4-BE49-F238E27FC236}">
                <a16:creationId xmlns:a16="http://schemas.microsoft.com/office/drawing/2014/main" id="{6B2D1C1A-020B-A9A5-5C6B-C93DCD41DC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7834" y="3746079"/>
            <a:ext cx="3634018" cy="265457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sz="1200" dirty="0"/>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464820" y="1468067"/>
            <a:ext cx="2959438" cy="0"/>
          </a:xfrm>
          <a:prstGeom prst="line">
            <a:avLst/>
          </a:prstGeom>
          <a:ln w="28575" cap="rnd">
            <a:solidFill>
              <a:srgbClr val="0058E0"/>
            </a:solidFill>
            <a:prstDash val="solid"/>
            <a:headEnd type="oval" w="lg" len="lg"/>
            <a:tailEnd type="triangle" w="lg" len="med"/>
          </a:ln>
        </p:spPr>
        <p:txBody>
          <a:bodyPr/>
          <a:lstStyle/>
          <a:p>
            <a:endParaRPr lang="zh-CN" altLang="en-US"/>
          </a:p>
        </p:txBody>
      </p:sp>
      <p:sp>
        <p:nvSpPr>
          <p:cNvPr id="66" name="TextBox 66"/>
          <p:cNvSpPr txBox="1"/>
          <p:nvPr/>
        </p:nvSpPr>
        <p:spPr>
          <a:xfrm>
            <a:off x="219140" y="812132"/>
            <a:ext cx="3022238" cy="564257"/>
          </a:xfrm>
          <a:prstGeom prst="rect">
            <a:avLst/>
          </a:prstGeom>
        </p:spPr>
        <p:txBody>
          <a:bodyPr wrap="square" lIns="0" tIns="0" rIns="0" bIns="0" rtlCol="0" anchor="t">
            <a:spAutoFit/>
          </a:bodyPr>
          <a:lstStyle/>
          <a:p>
            <a:pPr algn="ctr">
              <a:lnSpc>
                <a:spcPts val="4400"/>
              </a:lnSpc>
            </a:pPr>
            <a:r>
              <a:rPr lang="en-US" altLang="zh-CN" sz="3667" dirty="0">
                <a:solidFill>
                  <a:srgbClr val="005BAB"/>
                </a:solidFill>
                <a:ea typeface="字由点字典黑 65J" panose="00020600040101010101" charset="-122"/>
              </a:rPr>
              <a:t>Prompt</a:t>
            </a:r>
            <a:r>
              <a:rPr lang="zh-CN" altLang="en-US" sz="3667" dirty="0">
                <a:solidFill>
                  <a:srgbClr val="005BAB"/>
                </a:solidFill>
                <a:ea typeface="字由点字典黑 65J" panose="00020600040101010101" charset="-122"/>
              </a:rPr>
              <a:t>设计</a:t>
            </a:r>
            <a:endParaRPr lang="en-US" sz="3667" dirty="0">
              <a:solidFill>
                <a:srgbClr val="005BAB"/>
              </a:solidFill>
              <a:ea typeface="字由点字典黑 65J" panose="00020600040101010101" charset="-122"/>
            </a:endParaRPr>
          </a:p>
        </p:txBody>
      </p:sp>
      <p:grpSp>
        <p:nvGrpSpPr>
          <p:cNvPr id="77" name="Group 16">
            <a:extLst>
              <a:ext uri="{FF2B5EF4-FFF2-40B4-BE49-F238E27FC236}">
                <a16:creationId xmlns:a16="http://schemas.microsoft.com/office/drawing/2014/main" id="{9616C3D4-6B5C-1327-7F94-4EF3D9B754ED}"/>
              </a:ext>
            </a:extLst>
          </p:cNvPr>
          <p:cNvGrpSpPr/>
          <p:nvPr/>
        </p:nvGrpSpPr>
        <p:grpSpPr>
          <a:xfrm>
            <a:off x="11142860" y="0"/>
            <a:ext cx="1049141" cy="758816"/>
            <a:chOff x="0" y="0"/>
            <a:chExt cx="2098282" cy="1517632"/>
          </a:xfrm>
          <a:solidFill>
            <a:srgbClr val="005BAB">
              <a:alpha val="27000"/>
            </a:srgbClr>
          </a:solidFill>
        </p:grpSpPr>
        <p:sp>
          <p:nvSpPr>
            <p:cNvPr id="78" name="Freeform 17">
              <a:extLst>
                <a:ext uri="{FF2B5EF4-FFF2-40B4-BE49-F238E27FC236}">
                  <a16:creationId xmlns:a16="http://schemas.microsoft.com/office/drawing/2014/main" id="{1445E43F-ACE8-14AB-0C8F-9B7484A0B29C}"/>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9" name="图片 78">
            <a:extLst>
              <a:ext uri="{FF2B5EF4-FFF2-40B4-BE49-F238E27FC236}">
                <a16:creationId xmlns:a16="http://schemas.microsoft.com/office/drawing/2014/main" id="{EFA235BF-433D-4636-D997-AC043AE64A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49" name="图片 48">
            <a:extLst>
              <a:ext uri="{FF2B5EF4-FFF2-40B4-BE49-F238E27FC236}">
                <a16:creationId xmlns:a16="http://schemas.microsoft.com/office/drawing/2014/main" id="{3CCB3743-531B-3987-9B88-631F96E00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614" y="3289952"/>
            <a:ext cx="6198870" cy="1757533"/>
          </a:xfrm>
          <a:prstGeom prst="rect">
            <a:avLst/>
          </a:prstGeom>
        </p:spPr>
      </p:pic>
      <p:pic>
        <p:nvPicPr>
          <p:cNvPr id="51" name="图片 50">
            <a:extLst>
              <a:ext uri="{FF2B5EF4-FFF2-40B4-BE49-F238E27FC236}">
                <a16:creationId xmlns:a16="http://schemas.microsoft.com/office/drawing/2014/main" id="{70E31544-67F5-89F4-E87A-6A2AE14F2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614" y="1670320"/>
            <a:ext cx="7217739" cy="1565943"/>
          </a:xfrm>
          <a:prstGeom prst="rect">
            <a:avLst/>
          </a:prstGeom>
        </p:spPr>
      </p:pic>
      <p:pic>
        <p:nvPicPr>
          <p:cNvPr id="53" name="图片 52">
            <a:extLst>
              <a:ext uri="{FF2B5EF4-FFF2-40B4-BE49-F238E27FC236}">
                <a16:creationId xmlns:a16="http://schemas.microsoft.com/office/drawing/2014/main" id="{CEB72B94-4082-B801-644E-E60DE2B699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4614" y="5101174"/>
            <a:ext cx="8790191" cy="1619725"/>
          </a:xfrm>
          <a:prstGeom prst="rect">
            <a:avLst/>
          </a:prstGeom>
        </p:spPr>
      </p:pic>
      <p:sp>
        <p:nvSpPr>
          <p:cNvPr id="6" name="Freeform 55">
            <a:extLst>
              <a:ext uri="{FF2B5EF4-FFF2-40B4-BE49-F238E27FC236}">
                <a16:creationId xmlns:a16="http://schemas.microsoft.com/office/drawing/2014/main" id="{67159C79-E408-B989-147C-135A27020394}"/>
              </a:ext>
            </a:extLst>
          </p:cNvPr>
          <p:cNvSpPr/>
          <p:nvPr/>
        </p:nvSpPr>
        <p:spPr>
          <a:xfrm>
            <a:off x="464821" y="2234618"/>
            <a:ext cx="2497868" cy="602107"/>
          </a:xfrm>
          <a:custGeom>
            <a:avLst/>
            <a:gdLst/>
            <a:ahLst/>
            <a:cxnLst/>
            <a:rect l="l" t="t" r="r" b="b"/>
            <a:pathLst>
              <a:path w="5765827" h="1204214">
                <a:moveTo>
                  <a:pt x="0" y="602107"/>
                </a:moveTo>
                <a:cubicBezTo>
                  <a:pt x="0" y="269621"/>
                  <a:pt x="288856" y="0"/>
                  <a:pt x="645062" y="0"/>
                </a:cubicBezTo>
                <a:lnTo>
                  <a:pt x="5120767" y="0"/>
                </a:lnTo>
                <a:cubicBezTo>
                  <a:pt x="5476973" y="0"/>
                  <a:pt x="5765827" y="269621"/>
                  <a:pt x="5765827" y="602107"/>
                </a:cubicBezTo>
                <a:cubicBezTo>
                  <a:pt x="5765827" y="934593"/>
                  <a:pt x="5476973" y="1204214"/>
                  <a:pt x="5120767" y="1204214"/>
                </a:cubicBezTo>
                <a:lnTo>
                  <a:pt x="645062" y="1204214"/>
                </a:lnTo>
                <a:cubicBezTo>
                  <a:pt x="288856" y="1204214"/>
                  <a:pt x="0" y="934593"/>
                  <a:pt x="0" y="602107"/>
                </a:cubicBezTo>
                <a:close/>
              </a:path>
            </a:pathLst>
          </a:custGeom>
          <a:solidFill>
            <a:srgbClr val="005BAB"/>
          </a:solidFill>
        </p:spPr>
        <p:txBody>
          <a:bodyPr/>
          <a:lstStyle/>
          <a:p>
            <a:endParaRPr lang="zh-CN" altLang="en-US" sz="1200" dirty="0"/>
          </a:p>
        </p:txBody>
      </p:sp>
      <p:sp>
        <p:nvSpPr>
          <p:cNvPr id="48" name="文本框 47">
            <a:extLst>
              <a:ext uri="{FF2B5EF4-FFF2-40B4-BE49-F238E27FC236}">
                <a16:creationId xmlns:a16="http://schemas.microsoft.com/office/drawing/2014/main" id="{904C0674-BD61-F4A0-C99E-BDE4DAC0115F}"/>
              </a:ext>
            </a:extLst>
          </p:cNvPr>
          <p:cNvSpPr txBox="1"/>
          <p:nvPr/>
        </p:nvSpPr>
        <p:spPr>
          <a:xfrm>
            <a:off x="723155" y="2328350"/>
            <a:ext cx="1981200" cy="461665"/>
          </a:xfrm>
          <a:prstGeom prst="rect">
            <a:avLst/>
          </a:prstGeom>
          <a:noFill/>
        </p:spPr>
        <p:txBody>
          <a:bodyPr wrap="square" rtlCol="0">
            <a:spAutoFit/>
          </a:bodyPr>
          <a:lstStyle/>
          <a:p>
            <a:pPr algn="ctr"/>
            <a:r>
              <a:rPr lang="zh-CN" altLang="en-US" sz="2400" dirty="0">
                <a:solidFill>
                  <a:srgbClr val="FFFFFF"/>
                </a:solidFill>
                <a:ea typeface="字由点字典黑 65J" panose="00020600040101010101" charset="-122"/>
              </a:rPr>
              <a:t>情感分析</a:t>
            </a:r>
            <a:endParaRPr lang="zh-CN" altLang="en-US" sz="1200" dirty="0"/>
          </a:p>
        </p:txBody>
      </p:sp>
      <p:grpSp>
        <p:nvGrpSpPr>
          <p:cNvPr id="59" name="组合 58">
            <a:extLst>
              <a:ext uri="{FF2B5EF4-FFF2-40B4-BE49-F238E27FC236}">
                <a16:creationId xmlns:a16="http://schemas.microsoft.com/office/drawing/2014/main" id="{8F60CCE8-61A4-D834-6611-F6145EA4BC03}"/>
              </a:ext>
            </a:extLst>
          </p:cNvPr>
          <p:cNvGrpSpPr/>
          <p:nvPr/>
        </p:nvGrpSpPr>
        <p:grpSpPr>
          <a:xfrm>
            <a:off x="458907" y="3984511"/>
            <a:ext cx="2497868" cy="602107"/>
            <a:chOff x="6911182" y="3854072"/>
            <a:chExt cx="2882913" cy="602107"/>
          </a:xfrm>
        </p:grpSpPr>
        <p:sp>
          <p:nvSpPr>
            <p:cNvPr id="50" name="Freeform 55">
              <a:extLst>
                <a:ext uri="{FF2B5EF4-FFF2-40B4-BE49-F238E27FC236}">
                  <a16:creationId xmlns:a16="http://schemas.microsoft.com/office/drawing/2014/main" id="{E0C0E486-7D57-DFD0-B379-68D0D267F5E2}"/>
                </a:ext>
              </a:extLst>
            </p:cNvPr>
            <p:cNvSpPr/>
            <p:nvPr/>
          </p:nvSpPr>
          <p:spPr>
            <a:xfrm>
              <a:off x="6911182" y="3854072"/>
              <a:ext cx="2882913" cy="602107"/>
            </a:xfrm>
            <a:custGeom>
              <a:avLst/>
              <a:gdLst/>
              <a:ahLst/>
              <a:cxnLst/>
              <a:rect l="l" t="t" r="r" b="b"/>
              <a:pathLst>
                <a:path w="5765827" h="1204214">
                  <a:moveTo>
                    <a:pt x="0" y="602107"/>
                  </a:moveTo>
                  <a:cubicBezTo>
                    <a:pt x="0" y="269621"/>
                    <a:pt x="288856" y="0"/>
                    <a:pt x="645062" y="0"/>
                  </a:cubicBezTo>
                  <a:lnTo>
                    <a:pt x="5120767" y="0"/>
                  </a:lnTo>
                  <a:cubicBezTo>
                    <a:pt x="5476973" y="0"/>
                    <a:pt x="5765827" y="269621"/>
                    <a:pt x="5765827" y="602107"/>
                  </a:cubicBezTo>
                  <a:cubicBezTo>
                    <a:pt x="5765827" y="934593"/>
                    <a:pt x="5476973" y="1204214"/>
                    <a:pt x="5120767" y="1204214"/>
                  </a:cubicBezTo>
                  <a:lnTo>
                    <a:pt x="645062" y="1204214"/>
                  </a:lnTo>
                  <a:cubicBezTo>
                    <a:pt x="288856" y="1204214"/>
                    <a:pt x="0" y="934593"/>
                    <a:pt x="0" y="602107"/>
                  </a:cubicBezTo>
                  <a:close/>
                </a:path>
              </a:pathLst>
            </a:custGeom>
            <a:solidFill>
              <a:srgbClr val="005BAB"/>
            </a:solidFill>
          </p:spPr>
          <p:txBody>
            <a:bodyPr/>
            <a:lstStyle/>
            <a:p>
              <a:endParaRPr lang="zh-CN" altLang="en-US" sz="1200" dirty="0"/>
            </a:p>
          </p:txBody>
        </p:sp>
        <p:sp>
          <p:nvSpPr>
            <p:cNvPr id="52" name="文本框 51">
              <a:extLst>
                <a:ext uri="{FF2B5EF4-FFF2-40B4-BE49-F238E27FC236}">
                  <a16:creationId xmlns:a16="http://schemas.microsoft.com/office/drawing/2014/main" id="{48070452-5EEF-8379-694F-71EFA2B7E009}"/>
                </a:ext>
              </a:extLst>
            </p:cNvPr>
            <p:cNvSpPr txBox="1"/>
            <p:nvPr/>
          </p:nvSpPr>
          <p:spPr>
            <a:xfrm>
              <a:off x="7331023" y="3939681"/>
              <a:ext cx="1981200" cy="461665"/>
            </a:xfrm>
            <a:prstGeom prst="rect">
              <a:avLst/>
            </a:prstGeom>
            <a:noFill/>
          </p:spPr>
          <p:txBody>
            <a:bodyPr wrap="square" rtlCol="0">
              <a:spAutoFit/>
            </a:bodyPr>
            <a:lstStyle/>
            <a:p>
              <a:pPr algn="ctr"/>
              <a:r>
                <a:rPr lang="zh-CN" altLang="en-US" sz="2400" dirty="0">
                  <a:solidFill>
                    <a:srgbClr val="FFFFFF"/>
                  </a:solidFill>
                  <a:ea typeface="字由点字典黑 65J" panose="00020600040101010101" charset="-122"/>
                </a:rPr>
                <a:t>热点分析</a:t>
              </a:r>
              <a:endParaRPr lang="zh-CN" altLang="en-US" sz="1200" dirty="0"/>
            </a:p>
          </p:txBody>
        </p:sp>
      </p:grpSp>
      <p:sp>
        <p:nvSpPr>
          <p:cNvPr id="54" name="Freeform 55">
            <a:extLst>
              <a:ext uri="{FF2B5EF4-FFF2-40B4-BE49-F238E27FC236}">
                <a16:creationId xmlns:a16="http://schemas.microsoft.com/office/drawing/2014/main" id="{56D427BC-DEBB-48B1-F924-7D56753CA9AB}"/>
              </a:ext>
            </a:extLst>
          </p:cNvPr>
          <p:cNvSpPr/>
          <p:nvPr/>
        </p:nvSpPr>
        <p:spPr>
          <a:xfrm>
            <a:off x="464821" y="5734404"/>
            <a:ext cx="2497868" cy="602107"/>
          </a:xfrm>
          <a:custGeom>
            <a:avLst/>
            <a:gdLst/>
            <a:ahLst/>
            <a:cxnLst/>
            <a:rect l="l" t="t" r="r" b="b"/>
            <a:pathLst>
              <a:path w="5765827" h="1204214">
                <a:moveTo>
                  <a:pt x="0" y="602107"/>
                </a:moveTo>
                <a:cubicBezTo>
                  <a:pt x="0" y="269621"/>
                  <a:pt x="288856" y="0"/>
                  <a:pt x="645062" y="0"/>
                </a:cubicBezTo>
                <a:lnTo>
                  <a:pt x="5120767" y="0"/>
                </a:lnTo>
                <a:cubicBezTo>
                  <a:pt x="5476973" y="0"/>
                  <a:pt x="5765827" y="269621"/>
                  <a:pt x="5765827" y="602107"/>
                </a:cubicBezTo>
                <a:cubicBezTo>
                  <a:pt x="5765827" y="934593"/>
                  <a:pt x="5476973" y="1204214"/>
                  <a:pt x="5120767" y="1204214"/>
                </a:cubicBezTo>
                <a:lnTo>
                  <a:pt x="645062" y="1204214"/>
                </a:lnTo>
                <a:cubicBezTo>
                  <a:pt x="288856" y="1204214"/>
                  <a:pt x="0" y="934593"/>
                  <a:pt x="0" y="602107"/>
                </a:cubicBezTo>
                <a:close/>
              </a:path>
            </a:pathLst>
          </a:custGeom>
          <a:solidFill>
            <a:srgbClr val="005BAB"/>
          </a:solidFill>
        </p:spPr>
        <p:txBody>
          <a:bodyPr/>
          <a:lstStyle/>
          <a:p>
            <a:endParaRPr lang="zh-CN" altLang="en-US" sz="1200" dirty="0"/>
          </a:p>
        </p:txBody>
      </p:sp>
      <p:sp>
        <p:nvSpPr>
          <p:cNvPr id="56" name="文本框 55">
            <a:extLst>
              <a:ext uri="{FF2B5EF4-FFF2-40B4-BE49-F238E27FC236}">
                <a16:creationId xmlns:a16="http://schemas.microsoft.com/office/drawing/2014/main" id="{DA46851E-C510-3D2E-19CE-ACE08FEEF99F}"/>
              </a:ext>
            </a:extLst>
          </p:cNvPr>
          <p:cNvSpPr txBox="1"/>
          <p:nvPr/>
        </p:nvSpPr>
        <p:spPr>
          <a:xfrm>
            <a:off x="692139" y="5820013"/>
            <a:ext cx="1981200" cy="461665"/>
          </a:xfrm>
          <a:prstGeom prst="rect">
            <a:avLst/>
          </a:prstGeom>
          <a:noFill/>
        </p:spPr>
        <p:txBody>
          <a:bodyPr wrap="square" rtlCol="0">
            <a:spAutoFit/>
          </a:bodyPr>
          <a:lstStyle/>
          <a:p>
            <a:pPr algn="ctr"/>
            <a:r>
              <a:rPr lang="zh-CN" altLang="en-US" sz="2400" dirty="0">
                <a:solidFill>
                  <a:srgbClr val="FFFFFF"/>
                </a:solidFill>
                <a:ea typeface="字由点字典黑 65J" panose="00020600040101010101" charset="-122"/>
              </a:rPr>
              <a:t>补充数据</a:t>
            </a:r>
            <a:endParaRPr lang="zh-CN" altLang="en-US" sz="1200" dirty="0"/>
          </a:p>
        </p:txBody>
      </p:sp>
      <p:grpSp>
        <p:nvGrpSpPr>
          <p:cNvPr id="5" name="组合 4">
            <a:extLst>
              <a:ext uri="{FF2B5EF4-FFF2-40B4-BE49-F238E27FC236}">
                <a16:creationId xmlns:a16="http://schemas.microsoft.com/office/drawing/2014/main" id="{805BACCE-B2D0-3F1B-0EEE-F92923B1AE75}"/>
              </a:ext>
            </a:extLst>
          </p:cNvPr>
          <p:cNvGrpSpPr/>
          <p:nvPr/>
        </p:nvGrpSpPr>
        <p:grpSpPr>
          <a:xfrm>
            <a:off x="10035165" y="2790015"/>
            <a:ext cx="2032000" cy="2031906"/>
            <a:chOff x="8701996" y="2519949"/>
            <a:chExt cx="2032000" cy="2031906"/>
          </a:xfrm>
        </p:grpSpPr>
        <p:pic>
          <p:nvPicPr>
            <p:cNvPr id="57" name="图片 56">
              <a:extLst>
                <a:ext uri="{FF2B5EF4-FFF2-40B4-BE49-F238E27FC236}">
                  <a16:creationId xmlns:a16="http://schemas.microsoft.com/office/drawing/2014/main" id="{A0AA993A-9B7F-8CB6-F21D-1AC9DAA66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6128" y="2519949"/>
              <a:ext cx="1722990" cy="1650528"/>
            </a:xfrm>
            <a:prstGeom prst="rect">
              <a:avLst/>
            </a:prstGeom>
          </p:spPr>
        </p:pic>
        <p:sp>
          <p:nvSpPr>
            <p:cNvPr id="58" name="文本框 57">
              <a:extLst>
                <a:ext uri="{FF2B5EF4-FFF2-40B4-BE49-F238E27FC236}">
                  <a16:creationId xmlns:a16="http://schemas.microsoft.com/office/drawing/2014/main" id="{4D7C59EC-EDE8-4674-62FA-13B6C2752C6B}"/>
                </a:ext>
              </a:extLst>
            </p:cNvPr>
            <p:cNvSpPr txBox="1"/>
            <p:nvPr/>
          </p:nvSpPr>
          <p:spPr>
            <a:xfrm>
              <a:off x="8701996" y="4213301"/>
              <a:ext cx="2032000" cy="338554"/>
            </a:xfrm>
            <a:prstGeom prst="rect">
              <a:avLst/>
            </a:prstGeom>
            <a:noFill/>
          </p:spPr>
          <p:txBody>
            <a:bodyPr wrap="square" rtlCol="0">
              <a:spAutoFit/>
            </a:bodyPr>
            <a:lstStyle/>
            <a:p>
              <a:pPr algn="ctr"/>
              <a:r>
                <a:rPr lang="zh-CN" altLang="en-US" sz="1600" dirty="0">
                  <a:solidFill>
                    <a:srgbClr val="000000"/>
                  </a:solidFill>
                  <a:latin typeface="+mj-ea"/>
                  <a:ea typeface="+mj-ea"/>
                </a:rPr>
                <a:t>大模型 </a:t>
              </a:r>
              <a:r>
                <a:rPr lang="en-US" altLang="zh-CN" sz="1600" dirty="0">
                  <a:solidFill>
                    <a:srgbClr val="000000"/>
                  </a:solidFill>
                  <a:latin typeface="+mj-ea"/>
                  <a:ea typeface="+mj-ea"/>
                </a:rPr>
                <a:t>ChatGPT</a:t>
              </a:r>
              <a:endParaRPr lang="zh-CN" altLang="en-US" sz="1600" dirty="0">
                <a:latin typeface="+mj-ea"/>
                <a:ea typeface="+mj-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2021693" y="2926203"/>
            <a:ext cx="8148612"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展示层</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2182831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0" y="73660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582367"/>
            <a:ext cx="2959438" cy="0"/>
          </a:xfrm>
          <a:prstGeom prst="line">
            <a:avLst/>
          </a:prstGeom>
          <a:ln w="28575" cap="rnd">
            <a:solidFill>
              <a:srgbClr val="0058E0"/>
            </a:solidFill>
            <a:prstDash val="solid"/>
            <a:headEnd type="oval" w="lg" len="lg"/>
            <a:tailEnd type="triangle" w="lg" len="med"/>
          </a:ln>
        </p:spPr>
        <p:txBody>
          <a:bodyPr/>
          <a:lstStyle/>
          <a:p>
            <a:endParaRPr lang="zh-CN" altLang="en-US"/>
          </a:p>
        </p:txBody>
      </p:sp>
      <p:grpSp>
        <p:nvGrpSpPr>
          <p:cNvPr id="48" name="Group 48"/>
          <p:cNvGrpSpPr/>
          <p:nvPr/>
        </p:nvGrpSpPr>
        <p:grpSpPr>
          <a:xfrm>
            <a:off x="983627" y="2036682"/>
            <a:ext cx="2786646" cy="504195"/>
            <a:chOff x="0" y="0"/>
            <a:chExt cx="5573292" cy="1008389"/>
          </a:xfrm>
        </p:grpSpPr>
        <p:sp>
          <p:nvSpPr>
            <p:cNvPr id="49" name="Freeform 49"/>
            <p:cNvSpPr/>
            <p:nvPr/>
          </p:nvSpPr>
          <p:spPr>
            <a:xfrm>
              <a:off x="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0" name="TextBox 50"/>
            <p:cNvSpPr txBox="1"/>
            <p:nvPr/>
          </p:nvSpPr>
          <p:spPr>
            <a:xfrm>
              <a:off x="0" y="30480"/>
              <a:ext cx="5573292" cy="928487"/>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目的</a:t>
              </a:r>
              <a:endParaRPr lang="en-US" sz="2400" dirty="0">
                <a:solidFill>
                  <a:srgbClr val="FFFFFF"/>
                </a:solidFill>
                <a:ea typeface="字由点字典黑 65J" panose="00020600040101010101" charset="-122"/>
              </a:endParaRPr>
            </a:p>
          </p:txBody>
        </p:sp>
      </p:grpSp>
      <p:grpSp>
        <p:nvGrpSpPr>
          <p:cNvPr id="51" name="Group 51"/>
          <p:cNvGrpSpPr/>
          <p:nvPr/>
        </p:nvGrpSpPr>
        <p:grpSpPr>
          <a:xfrm>
            <a:off x="1369351" y="3859094"/>
            <a:ext cx="4203333" cy="1407927"/>
            <a:chOff x="0" y="0"/>
            <a:chExt cx="7388902" cy="2815854"/>
          </a:xfrm>
        </p:grpSpPr>
        <p:sp>
          <p:nvSpPr>
            <p:cNvPr id="52" name="Freeform 52"/>
            <p:cNvSpPr/>
            <p:nvPr/>
          </p:nvSpPr>
          <p:spPr>
            <a:xfrm>
              <a:off x="0" y="0"/>
              <a:ext cx="7388860" cy="281584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a:p>
          </p:txBody>
        </p:sp>
      </p:grpSp>
      <p:grpSp>
        <p:nvGrpSpPr>
          <p:cNvPr id="53" name="Group 53"/>
          <p:cNvGrpSpPr/>
          <p:nvPr/>
        </p:nvGrpSpPr>
        <p:grpSpPr>
          <a:xfrm rot="-2627273">
            <a:off x="983627" y="4177330"/>
            <a:ext cx="771452" cy="771452"/>
            <a:chOff x="0" y="0"/>
            <a:chExt cx="1542904" cy="1542904"/>
          </a:xfrm>
          <a:solidFill>
            <a:srgbClr val="005BAB"/>
          </a:solidFill>
        </p:grpSpPr>
        <p:sp>
          <p:nvSpPr>
            <p:cNvPr id="54" name="Freeform 54"/>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a:p>
          </p:txBody>
        </p:sp>
      </p:grpSp>
      <p:grpSp>
        <p:nvGrpSpPr>
          <p:cNvPr id="55" name="Group 55"/>
          <p:cNvGrpSpPr/>
          <p:nvPr/>
        </p:nvGrpSpPr>
        <p:grpSpPr>
          <a:xfrm>
            <a:off x="6693133" y="3859094"/>
            <a:ext cx="4203333" cy="1407927"/>
            <a:chOff x="0" y="0"/>
            <a:chExt cx="7388902" cy="2815854"/>
          </a:xfrm>
        </p:grpSpPr>
        <p:sp>
          <p:nvSpPr>
            <p:cNvPr id="56" name="Freeform 56"/>
            <p:cNvSpPr/>
            <p:nvPr/>
          </p:nvSpPr>
          <p:spPr>
            <a:xfrm>
              <a:off x="0" y="0"/>
              <a:ext cx="7388860" cy="281584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a:p>
          </p:txBody>
        </p:sp>
      </p:grpSp>
      <p:grpSp>
        <p:nvGrpSpPr>
          <p:cNvPr id="57" name="Group 57"/>
          <p:cNvGrpSpPr/>
          <p:nvPr/>
        </p:nvGrpSpPr>
        <p:grpSpPr>
          <a:xfrm rot="-2627273">
            <a:off x="6307407" y="4177330"/>
            <a:ext cx="771452" cy="771452"/>
            <a:chOff x="0" y="0"/>
            <a:chExt cx="1542904" cy="1542904"/>
          </a:xfrm>
          <a:solidFill>
            <a:srgbClr val="005BAB"/>
          </a:solidFill>
        </p:grpSpPr>
        <p:sp>
          <p:nvSpPr>
            <p:cNvPr id="58" name="Freeform 58"/>
            <p:cNvSpPr/>
            <p:nvPr/>
          </p:nvSpPr>
          <p:spPr>
            <a:xfrm>
              <a:off x="0" y="0"/>
              <a:ext cx="1542923" cy="1542923"/>
            </a:xfrm>
            <a:custGeom>
              <a:avLst/>
              <a:gdLst/>
              <a:ahLst/>
              <a:cxnLst/>
              <a:rect l="l" t="t" r="r" b="b"/>
              <a:pathLst>
                <a:path w="1542923" h="1542923">
                  <a:moveTo>
                    <a:pt x="1542923" y="257175"/>
                  </a:moveTo>
                  <a:cubicBezTo>
                    <a:pt x="1542923" y="115189"/>
                    <a:pt x="1427734" y="0"/>
                    <a:pt x="1285748" y="0"/>
                  </a:cubicBezTo>
                  <a:lnTo>
                    <a:pt x="257175" y="0"/>
                  </a:lnTo>
                  <a:cubicBezTo>
                    <a:pt x="115189" y="0"/>
                    <a:pt x="0" y="115189"/>
                    <a:pt x="0" y="257175"/>
                  </a:cubicBezTo>
                  <a:lnTo>
                    <a:pt x="0" y="1285748"/>
                  </a:lnTo>
                  <a:cubicBezTo>
                    <a:pt x="0" y="1427734"/>
                    <a:pt x="115189" y="1542923"/>
                    <a:pt x="257175" y="1542923"/>
                  </a:cubicBezTo>
                  <a:lnTo>
                    <a:pt x="1285748" y="1542923"/>
                  </a:lnTo>
                  <a:cubicBezTo>
                    <a:pt x="1427734" y="1542923"/>
                    <a:pt x="1542923" y="1427734"/>
                    <a:pt x="1542923" y="1285748"/>
                  </a:cubicBezTo>
                  <a:close/>
                </a:path>
              </a:pathLst>
            </a:custGeom>
            <a:grpFill/>
          </p:spPr>
          <p:txBody>
            <a:bodyPr/>
            <a:lstStyle/>
            <a:p>
              <a:endParaRPr lang="zh-CN" altLang="en-US"/>
            </a:p>
          </p:txBody>
        </p:sp>
      </p:grpSp>
      <p:sp>
        <p:nvSpPr>
          <p:cNvPr id="61" name="TextBox 61"/>
          <p:cNvSpPr txBox="1"/>
          <p:nvPr/>
        </p:nvSpPr>
        <p:spPr>
          <a:xfrm>
            <a:off x="684212" y="1029918"/>
            <a:ext cx="2961026"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综合报告文本</a:t>
            </a:r>
            <a:endParaRPr lang="en-US" altLang="zh-CN" sz="3667" dirty="0">
              <a:solidFill>
                <a:srgbClr val="005BAB"/>
              </a:solidFill>
              <a:ea typeface="字由点字典黑 65J" panose="00020600040101010101" charset="-122"/>
            </a:endParaRPr>
          </a:p>
        </p:txBody>
      </p:sp>
      <p:sp>
        <p:nvSpPr>
          <p:cNvPr id="62" name="TextBox 62"/>
          <p:cNvSpPr txBox="1"/>
          <p:nvPr/>
        </p:nvSpPr>
        <p:spPr>
          <a:xfrm>
            <a:off x="983627" y="2707523"/>
            <a:ext cx="9403957" cy="923330"/>
          </a:xfrm>
          <a:prstGeom prst="rect">
            <a:avLst/>
          </a:prstGeom>
        </p:spPr>
        <p:txBody>
          <a:bodyPr lIns="0" tIns="0" rIns="0" bIns="0" rtlCol="0" anchor="t">
            <a:spAutoFit/>
          </a:bodyPr>
          <a:lstStyle/>
          <a:p>
            <a:pPr algn="just"/>
            <a:r>
              <a:rPr lang="zh-CN" altLang="en-US" sz="2000" dirty="0">
                <a:solidFill>
                  <a:srgbClr val="000000"/>
                </a:solidFill>
                <a:latin typeface="+mn-ea"/>
              </a:rPr>
              <a:t>   生成自然语言报告需要从模型推理结果中提取关键信息，并将这些信息整合成易于理解的自然语言形式。根据前文给定输出数据结果、提示词设计，利用大模型生成可读性强的分析报告。 </a:t>
            </a:r>
            <a:endParaRPr lang="en-US" sz="2000" dirty="0">
              <a:solidFill>
                <a:srgbClr val="3B424B"/>
              </a:solidFill>
              <a:latin typeface="+mn-ea"/>
            </a:endParaRPr>
          </a:p>
        </p:txBody>
      </p:sp>
      <p:sp>
        <p:nvSpPr>
          <p:cNvPr id="63" name="TextBox 63"/>
          <p:cNvSpPr txBox="1"/>
          <p:nvPr/>
        </p:nvSpPr>
        <p:spPr>
          <a:xfrm>
            <a:off x="1926947" y="3971668"/>
            <a:ext cx="2632080" cy="358431"/>
          </a:xfrm>
          <a:prstGeom prst="rect">
            <a:avLst/>
          </a:prstGeom>
        </p:spPr>
        <p:txBody>
          <a:bodyPr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情感分析</a:t>
            </a:r>
            <a:endParaRPr lang="en-US" sz="2400" dirty="0">
              <a:solidFill>
                <a:srgbClr val="005BAB"/>
              </a:solidFill>
              <a:ea typeface="字由点字典黑 65J" panose="00020600040101010101" charset="-122"/>
            </a:endParaRPr>
          </a:p>
        </p:txBody>
      </p:sp>
      <p:sp>
        <p:nvSpPr>
          <p:cNvPr id="64" name="TextBox 64"/>
          <p:cNvSpPr txBox="1"/>
          <p:nvPr/>
        </p:nvSpPr>
        <p:spPr>
          <a:xfrm>
            <a:off x="1931878" y="4339290"/>
            <a:ext cx="3463082" cy="730969"/>
          </a:xfrm>
          <a:prstGeom prst="rect">
            <a:avLst/>
          </a:prstGeom>
        </p:spPr>
        <p:txBody>
          <a:bodyPr wrap="square" lIns="0" tIns="0" rIns="0" bIns="0" rtlCol="0" anchor="t">
            <a:spAutoFit/>
          </a:bodyPr>
          <a:lstStyle/>
          <a:p>
            <a:pPr algn="just">
              <a:lnSpc>
                <a:spcPts val="1873"/>
              </a:lnSpc>
            </a:pPr>
            <a:r>
              <a:rPr lang="zh-CN" altLang="en-US" sz="1600" dirty="0">
                <a:solidFill>
                  <a:srgbClr val="000000"/>
                </a:solidFill>
                <a:latin typeface="+mn-ea"/>
              </a:rPr>
              <a:t>    使用大模型对数据进行综合分析阐述，对于结果加以概括。情感分析部分需要描述整体情感分布</a:t>
            </a:r>
            <a:endParaRPr lang="en-US" sz="1600" dirty="0">
              <a:solidFill>
                <a:srgbClr val="3B424B"/>
              </a:solidFill>
              <a:latin typeface="+mn-ea"/>
            </a:endParaRPr>
          </a:p>
        </p:txBody>
      </p:sp>
      <p:sp>
        <p:nvSpPr>
          <p:cNvPr id="65" name="TextBox 65"/>
          <p:cNvSpPr txBox="1"/>
          <p:nvPr/>
        </p:nvSpPr>
        <p:spPr>
          <a:xfrm>
            <a:off x="7249465" y="3971668"/>
            <a:ext cx="2632080" cy="358431"/>
          </a:xfrm>
          <a:prstGeom prst="rect">
            <a:avLst/>
          </a:prstGeom>
        </p:spPr>
        <p:txBody>
          <a:bodyPr lIns="0" tIns="0" rIns="0" bIns="0" rtlCol="0" anchor="t">
            <a:spAutoFit/>
          </a:bodyPr>
          <a:lstStyle/>
          <a:p>
            <a:pPr algn="ctr">
              <a:lnSpc>
                <a:spcPts val="2880"/>
              </a:lnSpc>
            </a:pPr>
            <a:r>
              <a:rPr lang="zh-CN" altLang="en-US" sz="2400" dirty="0">
                <a:solidFill>
                  <a:srgbClr val="005BAB"/>
                </a:solidFill>
                <a:ea typeface="字由点字典黑 65J" panose="00020600040101010101" charset="-122"/>
              </a:rPr>
              <a:t>热点话题</a:t>
            </a:r>
            <a:endParaRPr lang="en-US" sz="2400" dirty="0">
              <a:solidFill>
                <a:srgbClr val="005BAB"/>
              </a:solidFill>
              <a:ea typeface="字由点字典黑 65J" panose="00020600040101010101" charset="-122"/>
            </a:endParaRPr>
          </a:p>
        </p:txBody>
      </p:sp>
      <p:sp>
        <p:nvSpPr>
          <p:cNvPr id="66" name="TextBox 66"/>
          <p:cNvSpPr txBox="1"/>
          <p:nvPr/>
        </p:nvSpPr>
        <p:spPr>
          <a:xfrm>
            <a:off x="7243043" y="4292600"/>
            <a:ext cx="3463082" cy="730969"/>
          </a:xfrm>
          <a:prstGeom prst="rect">
            <a:avLst/>
          </a:prstGeom>
        </p:spPr>
        <p:txBody>
          <a:bodyPr wrap="square" lIns="0" tIns="0" rIns="0" bIns="0" rtlCol="0" anchor="t">
            <a:spAutoFit/>
          </a:bodyPr>
          <a:lstStyle/>
          <a:p>
            <a:pPr algn="just">
              <a:lnSpc>
                <a:spcPts val="1873"/>
              </a:lnSpc>
            </a:pPr>
            <a:r>
              <a:rPr lang="zh-CN" altLang="en-US" sz="1600" dirty="0">
                <a:solidFill>
                  <a:srgbClr val="000000"/>
                </a:solidFill>
                <a:latin typeface="+mn-ea"/>
              </a:rPr>
              <a:t>    使用热点话题识别结果，描述每个热点话题的关键词和热度。列出识别出的热点话题及其热度</a:t>
            </a:r>
            <a:endParaRPr lang="en-US" sz="1600" dirty="0">
              <a:solidFill>
                <a:srgbClr val="3B424B"/>
              </a:solidFill>
              <a:latin typeface="+mn-ea"/>
            </a:endParaRPr>
          </a:p>
        </p:txBody>
      </p:sp>
      <p:grpSp>
        <p:nvGrpSpPr>
          <p:cNvPr id="68" name="Group 16">
            <a:extLst>
              <a:ext uri="{FF2B5EF4-FFF2-40B4-BE49-F238E27FC236}">
                <a16:creationId xmlns:a16="http://schemas.microsoft.com/office/drawing/2014/main" id="{00ECEBC5-C2FB-35D4-6F83-70830E6E3785}"/>
              </a:ext>
            </a:extLst>
          </p:cNvPr>
          <p:cNvGrpSpPr/>
          <p:nvPr/>
        </p:nvGrpSpPr>
        <p:grpSpPr>
          <a:xfrm>
            <a:off x="11142860" y="0"/>
            <a:ext cx="1049141" cy="758816"/>
            <a:chOff x="0" y="0"/>
            <a:chExt cx="2098282" cy="1517632"/>
          </a:xfrm>
          <a:solidFill>
            <a:srgbClr val="005BAB">
              <a:alpha val="27000"/>
            </a:srgbClr>
          </a:solidFill>
        </p:grpSpPr>
        <p:sp>
          <p:nvSpPr>
            <p:cNvPr id="69" name="Freeform 17">
              <a:extLst>
                <a:ext uri="{FF2B5EF4-FFF2-40B4-BE49-F238E27FC236}">
                  <a16:creationId xmlns:a16="http://schemas.microsoft.com/office/drawing/2014/main" id="{0E0C1EB9-7FEC-5D9B-314F-22ACF7A49479}"/>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0" name="图片 69">
            <a:extLst>
              <a:ext uri="{FF2B5EF4-FFF2-40B4-BE49-F238E27FC236}">
                <a16:creationId xmlns:a16="http://schemas.microsoft.com/office/drawing/2014/main" id="{0CC1439C-5A4A-31D8-3DCF-CB9134830B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
        <p:nvSpPr>
          <p:cNvPr id="5" name="TextBox 53">
            <a:extLst>
              <a:ext uri="{FF2B5EF4-FFF2-40B4-BE49-F238E27FC236}">
                <a16:creationId xmlns:a16="http://schemas.microsoft.com/office/drawing/2014/main" id="{3A95DD9B-4CFB-6AA3-CB00-8EB891AE891D}"/>
              </a:ext>
            </a:extLst>
          </p:cNvPr>
          <p:cNvSpPr txBox="1"/>
          <p:nvPr/>
        </p:nvSpPr>
        <p:spPr>
          <a:xfrm>
            <a:off x="877229" y="4339291"/>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01</a:t>
            </a:r>
          </a:p>
        </p:txBody>
      </p:sp>
      <p:sp>
        <p:nvSpPr>
          <p:cNvPr id="6" name="TextBox 53">
            <a:extLst>
              <a:ext uri="{FF2B5EF4-FFF2-40B4-BE49-F238E27FC236}">
                <a16:creationId xmlns:a16="http://schemas.microsoft.com/office/drawing/2014/main" id="{515CBABD-971B-518A-E590-1771A829AA95}"/>
              </a:ext>
            </a:extLst>
          </p:cNvPr>
          <p:cNvSpPr txBox="1"/>
          <p:nvPr/>
        </p:nvSpPr>
        <p:spPr>
          <a:xfrm>
            <a:off x="6185902" y="4339291"/>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0" y="735816"/>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582367"/>
            <a:ext cx="2959438" cy="0"/>
          </a:xfrm>
          <a:prstGeom prst="line">
            <a:avLst/>
          </a:prstGeom>
          <a:ln w="28575" cap="rnd">
            <a:solidFill>
              <a:srgbClr val="0058E0"/>
            </a:solidFill>
            <a:prstDash val="solid"/>
            <a:headEnd type="oval" w="lg" len="lg"/>
            <a:tailEnd type="triangle" w="lg" len="med"/>
          </a:ln>
        </p:spPr>
        <p:txBody>
          <a:bodyPr/>
          <a:lstStyle/>
          <a:p>
            <a:endParaRPr lang="zh-CN" altLang="en-US"/>
          </a:p>
        </p:txBody>
      </p:sp>
      <p:grpSp>
        <p:nvGrpSpPr>
          <p:cNvPr id="48" name="Group 48"/>
          <p:cNvGrpSpPr/>
          <p:nvPr/>
        </p:nvGrpSpPr>
        <p:grpSpPr>
          <a:xfrm>
            <a:off x="719246" y="1907313"/>
            <a:ext cx="2786646" cy="504195"/>
            <a:chOff x="0" y="0"/>
            <a:chExt cx="5573292" cy="1008389"/>
          </a:xfrm>
        </p:grpSpPr>
        <p:sp>
          <p:nvSpPr>
            <p:cNvPr id="49" name="Freeform 49"/>
            <p:cNvSpPr/>
            <p:nvPr/>
          </p:nvSpPr>
          <p:spPr>
            <a:xfrm>
              <a:off x="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0" name="TextBox 50"/>
            <p:cNvSpPr txBox="1"/>
            <p:nvPr/>
          </p:nvSpPr>
          <p:spPr>
            <a:xfrm>
              <a:off x="0" y="15240"/>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目的</a:t>
              </a:r>
              <a:endParaRPr lang="en-US" sz="2400" dirty="0">
                <a:solidFill>
                  <a:srgbClr val="FFFFFF"/>
                </a:solidFill>
                <a:ea typeface="字由点字典黑 65J" panose="00020600040101010101" charset="-122"/>
              </a:endParaRPr>
            </a:p>
          </p:txBody>
        </p:sp>
      </p:grpSp>
      <p:sp>
        <p:nvSpPr>
          <p:cNvPr id="61" name="TextBox 61"/>
          <p:cNvSpPr txBox="1"/>
          <p:nvPr/>
        </p:nvSpPr>
        <p:spPr>
          <a:xfrm>
            <a:off x="684212" y="1029918"/>
            <a:ext cx="2961026"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综合报告文本</a:t>
            </a:r>
            <a:endParaRPr lang="en-US" sz="3667" dirty="0">
              <a:solidFill>
                <a:srgbClr val="005BAB"/>
              </a:solidFill>
              <a:ea typeface="字由点字典黑 65J" panose="00020600040101010101" charset="-122"/>
            </a:endParaRPr>
          </a:p>
        </p:txBody>
      </p:sp>
      <p:sp>
        <p:nvSpPr>
          <p:cNvPr id="62" name="TextBox 62"/>
          <p:cNvSpPr txBox="1"/>
          <p:nvPr/>
        </p:nvSpPr>
        <p:spPr>
          <a:xfrm>
            <a:off x="732298" y="2541172"/>
            <a:ext cx="4259154" cy="1554528"/>
          </a:xfrm>
          <a:prstGeom prst="rect">
            <a:avLst/>
          </a:prstGeom>
        </p:spPr>
        <p:txBody>
          <a:bodyPr wrap="square" lIns="0" tIns="0" rIns="0" bIns="0" rtlCol="0" anchor="t">
            <a:spAutoFit/>
          </a:bodyPr>
          <a:lstStyle/>
          <a:p>
            <a:pPr algn="just">
              <a:lnSpc>
                <a:spcPct val="114000"/>
              </a:lnSpc>
            </a:pPr>
            <a:r>
              <a:rPr lang="zh-CN" altLang="en-US" dirty="0">
                <a:solidFill>
                  <a:srgbClr val="000000"/>
                </a:solidFill>
                <a:latin typeface="+mn-ea"/>
              </a:rPr>
              <a:t>   生成自然语言报告需要从模型推理结果中提取关键信息，并将这些信息整合成易于理解的自然语言形 式。根据前文给定输出数据结果、提示词设计，利用大模型生成可读性强的分析报告。 </a:t>
            </a:r>
            <a:endParaRPr lang="en-US" dirty="0">
              <a:solidFill>
                <a:srgbClr val="3B424B"/>
              </a:solidFill>
              <a:latin typeface="+mn-ea"/>
            </a:endParaRPr>
          </a:p>
        </p:txBody>
      </p:sp>
      <p:grpSp>
        <p:nvGrpSpPr>
          <p:cNvPr id="68" name="Group 16">
            <a:extLst>
              <a:ext uri="{FF2B5EF4-FFF2-40B4-BE49-F238E27FC236}">
                <a16:creationId xmlns:a16="http://schemas.microsoft.com/office/drawing/2014/main" id="{00ECEBC5-C2FB-35D4-6F83-70830E6E3785}"/>
              </a:ext>
            </a:extLst>
          </p:cNvPr>
          <p:cNvGrpSpPr/>
          <p:nvPr/>
        </p:nvGrpSpPr>
        <p:grpSpPr>
          <a:xfrm>
            <a:off x="11142860" y="0"/>
            <a:ext cx="1049141" cy="758816"/>
            <a:chOff x="0" y="0"/>
            <a:chExt cx="2098282" cy="1517632"/>
          </a:xfrm>
          <a:solidFill>
            <a:srgbClr val="005BAB">
              <a:alpha val="27000"/>
            </a:srgbClr>
          </a:solidFill>
        </p:grpSpPr>
        <p:sp>
          <p:nvSpPr>
            <p:cNvPr id="69" name="Freeform 17">
              <a:extLst>
                <a:ext uri="{FF2B5EF4-FFF2-40B4-BE49-F238E27FC236}">
                  <a16:creationId xmlns:a16="http://schemas.microsoft.com/office/drawing/2014/main" id="{0E0C1EB9-7FEC-5D9B-314F-22ACF7A49479}"/>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0" name="图片 69">
            <a:extLst>
              <a:ext uri="{FF2B5EF4-FFF2-40B4-BE49-F238E27FC236}">
                <a16:creationId xmlns:a16="http://schemas.microsoft.com/office/drawing/2014/main" id="{0CC1439C-5A4A-31D8-3DCF-CB9134830B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
        <p:nvSpPr>
          <p:cNvPr id="5" name="TextBox 53">
            <a:extLst>
              <a:ext uri="{FF2B5EF4-FFF2-40B4-BE49-F238E27FC236}">
                <a16:creationId xmlns:a16="http://schemas.microsoft.com/office/drawing/2014/main" id="{3A95DD9B-4CFB-6AA3-CB00-8EB891AE891D}"/>
              </a:ext>
            </a:extLst>
          </p:cNvPr>
          <p:cNvSpPr txBox="1"/>
          <p:nvPr/>
        </p:nvSpPr>
        <p:spPr>
          <a:xfrm>
            <a:off x="877229" y="4339291"/>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a:t>
            </a:r>
          </a:p>
        </p:txBody>
      </p:sp>
      <p:sp>
        <p:nvSpPr>
          <p:cNvPr id="6" name="TextBox 53">
            <a:extLst>
              <a:ext uri="{FF2B5EF4-FFF2-40B4-BE49-F238E27FC236}">
                <a16:creationId xmlns:a16="http://schemas.microsoft.com/office/drawing/2014/main" id="{515CBABD-971B-518A-E590-1771A829AA95}"/>
              </a:ext>
            </a:extLst>
          </p:cNvPr>
          <p:cNvSpPr txBox="1"/>
          <p:nvPr/>
        </p:nvSpPr>
        <p:spPr>
          <a:xfrm>
            <a:off x="6185902" y="4339291"/>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04</a:t>
            </a:r>
          </a:p>
        </p:txBody>
      </p:sp>
      <p:pic>
        <p:nvPicPr>
          <p:cNvPr id="2" name="图片 1">
            <a:extLst>
              <a:ext uri="{FF2B5EF4-FFF2-40B4-BE49-F238E27FC236}">
                <a16:creationId xmlns:a16="http://schemas.microsoft.com/office/drawing/2014/main" id="{453A4E06-3061-247E-2FDF-7A62E3D48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537" y="1531261"/>
            <a:ext cx="5568067" cy="4239267"/>
          </a:xfrm>
          <a:prstGeom prst="rect">
            <a:avLst/>
          </a:prstGeom>
        </p:spPr>
      </p:pic>
      <p:sp>
        <p:nvSpPr>
          <p:cNvPr id="59" name="TextBox 50">
            <a:extLst>
              <a:ext uri="{FF2B5EF4-FFF2-40B4-BE49-F238E27FC236}">
                <a16:creationId xmlns:a16="http://schemas.microsoft.com/office/drawing/2014/main" id="{03EF374E-BC08-C8E6-BEB5-4E11271070FA}"/>
              </a:ext>
            </a:extLst>
          </p:cNvPr>
          <p:cNvSpPr txBox="1"/>
          <p:nvPr/>
        </p:nvSpPr>
        <p:spPr>
          <a:xfrm>
            <a:off x="719246" y="4054834"/>
            <a:ext cx="2786646" cy="464244"/>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目的</a:t>
            </a:r>
            <a:endParaRPr lang="en-US" sz="2400" dirty="0">
              <a:solidFill>
                <a:srgbClr val="FFFFFF"/>
              </a:solidFill>
              <a:ea typeface="字由点字典黑 65J" panose="00020600040101010101" charset="-122"/>
            </a:endParaRPr>
          </a:p>
        </p:txBody>
      </p:sp>
      <p:grpSp>
        <p:nvGrpSpPr>
          <p:cNvPr id="60" name="Group 48">
            <a:extLst>
              <a:ext uri="{FF2B5EF4-FFF2-40B4-BE49-F238E27FC236}">
                <a16:creationId xmlns:a16="http://schemas.microsoft.com/office/drawing/2014/main" id="{656BC5ED-7543-A797-A922-B19A0E15B9F7}"/>
              </a:ext>
            </a:extLst>
          </p:cNvPr>
          <p:cNvGrpSpPr/>
          <p:nvPr/>
        </p:nvGrpSpPr>
        <p:grpSpPr>
          <a:xfrm>
            <a:off x="771402" y="4266980"/>
            <a:ext cx="2786646" cy="504195"/>
            <a:chOff x="0" y="-30480"/>
            <a:chExt cx="5573292" cy="1008390"/>
          </a:xfrm>
        </p:grpSpPr>
        <p:sp>
          <p:nvSpPr>
            <p:cNvPr id="67" name="Freeform 49">
              <a:extLst>
                <a:ext uri="{FF2B5EF4-FFF2-40B4-BE49-F238E27FC236}">
                  <a16:creationId xmlns:a16="http://schemas.microsoft.com/office/drawing/2014/main" id="{C03A0445-60FA-0C77-3D54-BCE0D14179D7}"/>
                </a:ext>
              </a:extLst>
            </p:cNvPr>
            <p:cNvSpPr/>
            <p:nvPr/>
          </p:nvSpPr>
          <p:spPr>
            <a:xfrm>
              <a:off x="0" y="-30480"/>
              <a:ext cx="5573268" cy="1008390"/>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71" name="TextBox 50">
              <a:extLst>
                <a:ext uri="{FF2B5EF4-FFF2-40B4-BE49-F238E27FC236}">
                  <a16:creationId xmlns:a16="http://schemas.microsoft.com/office/drawing/2014/main" id="{C71A702D-70FD-4B4F-A201-C94E2D2AF1D1}"/>
                </a:ext>
              </a:extLst>
            </p:cNvPr>
            <p:cNvSpPr txBox="1"/>
            <p:nvPr/>
          </p:nvSpPr>
          <p:spPr>
            <a:xfrm>
              <a:off x="0" y="0"/>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报告组成</a:t>
              </a:r>
              <a:endParaRPr lang="en-US" sz="2400" dirty="0">
                <a:solidFill>
                  <a:srgbClr val="FFFFFF"/>
                </a:solidFill>
                <a:ea typeface="字由点字典黑 65J" panose="00020600040101010101" charset="-122"/>
              </a:endParaRPr>
            </a:p>
          </p:txBody>
        </p:sp>
      </p:grpSp>
      <p:sp>
        <p:nvSpPr>
          <p:cNvPr id="72" name="TextBox 62">
            <a:extLst>
              <a:ext uri="{FF2B5EF4-FFF2-40B4-BE49-F238E27FC236}">
                <a16:creationId xmlns:a16="http://schemas.microsoft.com/office/drawing/2014/main" id="{7F6E8DBF-B006-D1BE-B20C-549B036E1923}"/>
              </a:ext>
            </a:extLst>
          </p:cNvPr>
          <p:cNvSpPr txBox="1"/>
          <p:nvPr/>
        </p:nvSpPr>
        <p:spPr>
          <a:xfrm>
            <a:off x="913071" y="4830440"/>
            <a:ext cx="2154491" cy="680956"/>
          </a:xfrm>
          <a:prstGeom prst="rect">
            <a:avLst/>
          </a:prstGeom>
        </p:spPr>
        <p:txBody>
          <a:bodyPr wrap="square" lIns="0" tIns="0" rIns="0" bIns="0" rtlCol="0" anchor="t">
            <a:spAutoFit/>
          </a:bodyPr>
          <a:lstStyle/>
          <a:p>
            <a:pPr marL="228611" indent="-228611" algn="just">
              <a:lnSpc>
                <a:spcPct val="150000"/>
              </a:lnSpc>
              <a:buFont typeface="Arial" panose="020B0604020202020204" pitchFamily="34" charset="0"/>
              <a:buChar char="•"/>
            </a:pPr>
            <a:r>
              <a:rPr lang="zh-CN" altLang="en-US" sz="1600" dirty="0">
                <a:solidFill>
                  <a:srgbClr val="000000"/>
                </a:solidFill>
                <a:latin typeface="SimSun" panose="02010600030101010101" pitchFamily="2" charset="-122"/>
                <a:ea typeface="SimSun" panose="02010600030101010101" pitchFamily="2" charset="-122"/>
              </a:rPr>
              <a:t>情感分析</a:t>
            </a:r>
            <a:endParaRPr lang="en-US" altLang="zh-CN" sz="1600" dirty="0">
              <a:solidFill>
                <a:srgbClr val="000000"/>
              </a:solidFill>
              <a:latin typeface="SimSun" panose="02010600030101010101" pitchFamily="2" charset="-122"/>
              <a:ea typeface="SimSun" panose="02010600030101010101" pitchFamily="2" charset="-122"/>
            </a:endParaRPr>
          </a:p>
          <a:p>
            <a:pPr marL="228611" indent="-228611" algn="just">
              <a:lnSpc>
                <a:spcPct val="150000"/>
              </a:lnSpc>
              <a:buFont typeface="Arial" panose="020B0604020202020204" pitchFamily="34" charset="0"/>
              <a:buChar char="•"/>
            </a:pPr>
            <a:r>
              <a:rPr lang="zh-CN" altLang="en-US" sz="1600" dirty="0">
                <a:solidFill>
                  <a:srgbClr val="000000"/>
                </a:solidFill>
                <a:latin typeface="SimSun" panose="02010600030101010101" pitchFamily="2" charset="-122"/>
                <a:ea typeface="SimSun" panose="02010600030101010101" pitchFamily="2" charset="-122"/>
              </a:rPr>
              <a:t>趋势分析</a:t>
            </a:r>
          </a:p>
        </p:txBody>
      </p:sp>
      <p:sp>
        <p:nvSpPr>
          <p:cNvPr id="73" name="TextBox 62">
            <a:extLst>
              <a:ext uri="{FF2B5EF4-FFF2-40B4-BE49-F238E27FC236}">
                <a16:creationId xmlns:a16="http://schemas.microsoft.com/office/drawing/2014/main" id="{3E935551-43F7-3C17-3D04-9A724DB003E9}"/>
              </a:ext>
            </a:extLst>
          </p:cNvPr>
          <p:cNvSpPr txBox="1"/>
          <p:nvPr/>
        </p:nvSpPr>
        <p:spPr>
          <a:xfrm>
            <a:off x="2540152" y="4830440"/>
            <a:ext cx="2154491" cy="696473"/>
          </a:xfrm>
          <a:prstGeom prst="rect">
            <a:avLst/>
          </a:prstGeom>
        </p:spPr>
        <p:txBody>
          <a:bodyPr wrap="square" lIns="0" tIns="0" rIns="0" bIns="0" rtlCol="0" anchor="t">
            <a:spAutoFit/>
          </a:bodyPr>
          <a:lstStyle/>
          <a:p>
            <a:pPr marL="228611" indent="-228611" algn="just">
              <a:lnSpc>
                <a:spcPct val="150000"/>
              </a:lnSpc>
              <a:buFont typeface="Arial" panose="020B0604020202020204" pitchFamily="34" charset="0"/>
              <a:buChar char="•"/>
            </a:pPr>
            <a:r>
              <a:rPr lang="zh-CN" altLang="en-US" sz="1600" dirty="0">
                <a:solidFill>
                  <a:srgbClr val="000000"/>
                </a:solidFill>
                <a:latin typeface="SimSun" panose="02010600030101010101" pitchFamily="2" charset="-122"/>
                <a:ea typeface="SimSun" panose="02010600030101010101" pitchFamily="2" charset="-122"/>
              </a:rPr>
              <a:t>热点话题</a:t>
            </a:r>
            <a:endParaRPr lang="en-US" altLang="zh-CN" sz="1600" dirty="0">
              <a:solidFill>
                <a:srgbClr val="000000"/>
              </a:solidFill>
              <a:latin typeface="SimSun" panose="02010600030101010101" pitchFamily="2" charset="-122"/>
              <a:ea typeface="SimSun" panose="02010600030101010101" pitchFamily="2" charset="-122"/>
            </a:endParaRPr>
          </a:p>
          <a:p>
            <a:pPr marL="228611" indent="-228611" algn="just">
              <a:lnSpc>
                <a:spcPct val="150000"/>
              </a:lnSpc>
              <a:buFont typeface="Arial" panose="020B0604020202020204" pitchFamily="34" charset="0"/>
              <a:buChar char="•"/>
            </a:pPr>
            <a:r>
              <a:rPr lang="zh-CN" altLang="en-US" sz="1600" dirty="0">
                <a:solidFill>
                  <a:srgbClr val="000000"/>
                </a:solidFill>
                <a:latin typeface="SimSun" panose="02010600030101010101" pitchFamily="2" charset="-122"/>
                <a:ea typeface="SimSun" panose="02010600030101010101" pitchFamily="2" charset="-122"/>
              </a:rPr>
              <a:t>综合结论</a:t>
            </a:r>
            <a:endParaRPr lang="en-US" sz="1600" dirty="0">
              <a:solidFill>
                <a:srgbClr val="000000"/>
              </a:solidFill>
              <a:latin typeface="SimSun" panose="02010600030101010101" pitchFamily="2" charset="-122"/>
              <a:ea typeface="SimSun" panose="02010600030101010101" pitchFamily="2" charset="-122"/>
            </a:endParaRPr>
          </a:p>
        </p:txBody>
      </p:sp>
      <p:sp>
        <p:nvSpPr>
          <p:cNvPr id="74" name="TextBox 61">
            <a:extLst>
              <a:ext uri="{FF2B5EF4-FFF2-40B4-BE49-F238E27FC236}">
                <a16:creationId xmlns:a16="http://schemas.microsoft.com/office/drawing/2014/main" id="{229C01F3-4E6E-5A20-C3F2-30AB9ABF641E}"/>
              </a:ext>
            </a:extLst>
          </p:cNvPr>
          <p:cNvSpPr txBox="1"/>
          <p:nvPr/>
        </p:nvSpPr>
        <p:spPr>
          <a:xfrm>
            <a:off x="6842057" y="859802"/>
            <a:ext cx="2961026" cy="489493"/>
          </a:xfrm>
          <a:prstGeom prst="rect">
            <a:avLst/>
          </a:prstGeom>
        </p:spPr>
        <p:txBody>
          <a:bodyPr wrap="square" lIns="0" tIns="0" rIns="0" bIns="0" rtlCol="0" anchor="t">
            <a:spAutoFit/>
          </a:bodyPr>
          <a:lstStyle/>
          <a:p>
            <a:pPr algn="ctr">
              <a:lnSpc>
                <a:spcPts val="4400"/>
              </a:lnSpc>
            </a:pPr>
            <a:r>
              <a:rPr lang="zh-CN" altLang="en-US" sz="2000" dirty="0">
                <a:solidFill>
                  <a:srgbClr val="005BAB"/>
                </a:solidFill>
                <a:ea typeface="字由点字典黑 65J" panose="00020600040101010101" charset="-122"/>
              </a:rPr>
              <a:t>示例</a:t>
            </a:r>
            <a:endParaRPr lang="en-US" sz="2000" dirty="0">
              <a:solidFill>
                <a:srgbClr val="005BAB"/>
              </a:solidFill>
              <a:ea typeface="字由点字典黑 65J" panose="00020600040101010101" charset="-122"/>
            </a:endParaRPr>
          </a:p>
        </p:txBody>
      </p:sp>
    </p:spTree>
    <p:extLst>
      <p:ext uri="{BB962C8B-B14F-4D97-AF65-F5344CB8AC3E}">
        <p14:creationId xmlns:p14="http://schemas.microsoft.com/office/powerpoint/2010/main" val="2797309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48">
            <a:extLst>
              <a:ext uri="{FF2B5EF4-FFF2-40B4-BE49-F238E27FC236}">
                <a16:creationId xmlns:a16="http://schemas.microsoft.com/office/drawing/2014/main" id="{478794A6-D10A-0534-D166-2094BB9BD9A6}"/>
              </a:ext>
            </a:extLst>
          </p:cNvPr>
          <p:cNvGrpSpPr/>
          <p:nvPr/>
        </p:nvGrpSpPr>
        <p:grpSpPr>
          <a:xfrm>
            <a:off x="6410055" y="4756468"/>
            <a:ext cx="2269969" cy="1444354"/>
            <a:chOff x="0" y="0"/>
            <a:chExt cx="16731460" cy="2475598"/>
          </a:xfrm>
        </p:grpSpPr>
        <p:sp>
          <p:nvSpPr>
            <p:cNvPr id="79" name="Freeform 49">
              <a:extLst>
                <a:ext uri="{FF2B5EF4-FFF2-40B4-BE49-F238E27FC236}">
                  <a16:creationId xmlns:a16="http://schemas.microsoft.com/office/drawing/2014/main" id="{07913E90-055A-246D-2A26-EFD6A91653F5}"/>
                </a:ext>
              </a:extLst>
            </p:cNvPr>
            <p:cNvSpPr/>
            <p:nvPr/>
          </p:nvSpPr>
          <p:spPr>
            <a:xfrm>
              <a:off x="0" y="0"/>
              <a:ext cx="16731487" cy="2475611"/>
            </a:xfrm>
            <a:custGeom>
              <a:avLst/>
              <a:gdLst/>
              <a:ahLst/>
              <a:cxnLst/>
              <a:rect l="l" t="t" r="r" b="b"/>
              <a:pathLst>
                <a:path w="16731487" h="2475611">
                  <a:moveTo>
                    <a:pt x="16731487" y="412623"/>
                  </a:moveTo>
                  <a:cubicBezTo>
                    <a:pt x="16731487" y="184785"/>
                    <a:pt x="16546702" y="0"/>
                    <a:pt x="16318864" y="0"/>
                  </a:cubicBezTo>
                  <a:lnTo>
                    <a:pt x="412623" y="0"/>
                  </a:lnTo>
                  <a:cubicBezTo>
                    <a:pt x="184785" y="0"/>
                    <a:pt x="0" y="184785"/>
                    <a:pt x="0" y="412623"/>
                  </a:cubicBezTo>
                  <a:lnTo>
                    <a:pt x="0" y="2062988"/>
                  </a:lnTo>
                  <a:cubicBezTo>
                    <a:pt x="0" y="2290826"/>
                    <a:pt x="184785" y="2475611"/>
                    <a:pt x="412623" y="2475611"/>
                  </a:cubicBezTo>
                  <a:lnTo>
                    <a:pt x="16318864" y="2475611"/>
                  </a:lnTo>
                  <a:cubicBezTo>
                    <a:pt x="16546703" y="2475611"/>
                    <a:pt x="16731487" y="2290826"/>
                    <a:pt x="16731487" y="2062988"/>
                  </a:cubicBezTo>
                  <a:close/>
                </a:path>
              </a:pathLst>
            </a:custGeom>
            <a:solidFill>
              <a:srgbClr val="F8F8F8"/>
            </a:solidFill>
          </p:spPr>
          <p:txBody>
            <a:bodyPr/>
            <a:lstStyle/>
            <a:p>
              <a:endParaRPr lang="zh-CN" altLang="en-US"/>
            </a:p>
          </p:txBody>
        </p:sp>
      </p:grpSp>
      <p:sp>
        <p:nvSpPr>
          <p:cNvPr id="80" name="TextBox 63">
            <a:extLst>
              <a:ext uri="{FF2B5EF4-FFF2-40B4-BE49-F238E27FC236}">
                <a16:creationId xmlns:a16="http://schemas.microsoft.com/office/drawing/2014/main" id="{B12705A2-8798-42DA-5B72-CD3B6A4B7079}"/>
              </a:ext>
            </a:extLst>
          </p:cNvPr>
          <p:cNvSpPr txBox="1"/>
          <p:nvPr/>
        </p:nvSpPr>
        <p:spPr>
          <a:xfrm>
            <a:off x="6585972" y="5145474"/>
            <a:ext cx="1883411" cy="974626"/>
          </a:xfrm>
          <a:prstGeom prst="rect">
            <a:avLst/>
          </a:prstGeom>
        </p:spPr>
        <p:txBody>
          <a:bodyPr wrap="square" lIns="0" tIns="0" rIns="0" bIns="0" rtlCol="0" anchor="t">
            <a:spAutoFit/>
          </a:bodyPr>
          <a:lstStyle/>
          <a:p>
            <a:pPr algn="just">
              <a:lnSpc>
                <a:spcPts val="1873"/>
              </a:lnSpc>
            </a:pPr>
            <a:r>
              <a:rPr lang="zh-CN" altLang="en-US" sz="1600" dirty="0">
                <a:solidFill>
                  <a:srgbClr val="000000"/>
                </a:solidFill>
                <a:latin typeface="SimSun" panose="02010600030101010101" pitchFamily="2" charset="-122"/>
                <a:ea typeface="SimSun" panose="02010600030101010101" pitchFamily="2" charset="-122"/>
              </a:rPr>
              <a:t>从热点识别模块获取关键词及其频数并对关键词进行计数，绘制云图。</a:t>
            </a:r>
            <a:endParaRPr lang="en-US" sz="2133" dirty="0">
              <a:solidFill>
                <a:srgbClr val="3B424B"/>
              </a:solidFill>
              <a:ea typeface="字由点字典黑 45J" panose="00020600040101010101" charset="-122"/>
            </a:endParaRPr>
          </a:p>
        </p:txBody>
      </p:sp>
      <p:grpSp>
        <p:nvGrpSpPr>
          <p:cNvPr id="44" name="Group 44"/>
          <p:cNvGrpSpPr/>
          <p:nvPr/>
        </p:nvGrpSpPr>
        <p:grpSpPr>
          <a:xfrm>
            <a:off x="284653" y="869804"/>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sz="1200"/>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sp>
        <p:nvSpPr>
          <p:cNvPr id="47" name="AutoShape 47"/>
          <p:cNvSpPr/>
          <p:nvPr/>
        </p:nvSpPr>
        <p:spPr>
          <a:xfrm>
            <a:off x="685800" y="1582367"/>
            <a:ext cx="2959438" cy="0"/>
          </a:xfrm>
          <a:prstGeom prst="line">
            <a:avLst/>
          </a:prstGeom>
          <a:ln w="28575" cap="rnd">
            <a:solidFill>
              <a:srgbClr val="005BAB"/>
            </a:solidFill>
            <a:prstDash val="solid"/>
            <a:headEnd type="oval" w="lg" len="lg"/>
            <a:tailEnd type="triangle" w="lg" len="med"/>
          </a:ln>
        </p:spPr>
        <p:txBody>
          <a:bodyPr/>
          <a:lstStyle/>
          <a:p>
            <a:endParaRPr lang="zh-CN" altLang="en-US"/>
          </a:p>
        </p:txBody>
      </p:sp>
      <p:sp>
        <p:nvSpPr>
          <p:cNvPr id="62" name="TextBox 62"/>
          <p:cNvSpPr txBox="1"/>
          <p:nvPr/>
        </p:nvSpPr>
        <p:spPr>
          <a:xfrm>
            <a:off x="603033" y="1029918"/>
            <a:ext cx="2959437"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可视化展示</a:t>
            </a:r>
            <a:endParaRPr lang="en-US" sz="3667" dirty="0">
              <a:solidFill>
                <a:srgbClr val="005BAB"/>
              </a:solidFill>
              <a:ea typeface="字由点字典黑 65J" panose="00020600040101010101" charset="-122"/>
            </a:endParaRPr>
          </a:p>
        </p:txBody>
      </p:sp>
      <p:grpSp>
        <p:nvGrpSpPr>
          <p:cNvPr id="2" name="Group 16">
            <a:extLst>
              <a:ext uri="{FF2B5EF4-FFF2-40B4-BE49-F238E27FC236}">
                <a16:creationId xmlns:a16="http://schemas.microsoft.com/office/drawing/2014/main" id="{528AEC09-6293-77A0-80E5-27E71E2081C2}"/>
              </a:ext>
            </a:extLst>
          </p:cNvPr>
          <p:cNvGrpSpPr/>
          <p:nvPr/>
        </p:nvGrpSpPr>
        <p:grpSpPr>
          <a:xfrm>
            <a:off x="11142860" y="0"/>
            <a:ext cx="1049141" cy="758816"/>
            <a:chOff x="0" y="0"/>
            <a:chExt cx="2098282" cy="1517632"/>
          </a:xfrm>
          <a:solidFill>
            <a:srgbClr val="005BAB">
              <a:alpha val="27000"/>
            </a:srgbClr>
          </a:solidFill>
        </p:grpSpPr>
        <p:sp>
          <p:nvSpPr>
            <p:cNvPr id="65" name="Freeform 17">
              <a:extLst>
                <a:ext uri="{FF2B5EF4-FFF2-40B4-BE49-F238E27FC236}">
                  <a16:creationId xmlns:a16="http://schemas.microsoft.com/office/drawing/2014/main" id="{049A0BA8-B7AA-A59B-3297-BBCE25EB2521}"/>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66" name="图片 65">
            <a:extLst>
              <a:ext uri="{FF2B5EF4-FFF2-40B4-BE49-F238E27FC236}">
                <a16:creationId xmlns:a16="http://schemas.microsoft.com/office/drawing/2014/main" id="{BB489766-40DA-D4FD-2000-78C8B5F332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
        <p:nvSpPr>
          <p:cNvPr id="6" name="文本框 5">
            <a:extLst>
              <a:ext uri="{FF2B5EF4-FFF2-40B4-BE49-F238E27FC236}">
                <a16:creationId xmlns:a16="http://schemas.microsoft.com/office/drawing/2014/main" id="{1E7FDFB8-0A3D-0CCC-A391-3163FF6624AD}"/>
              </a:ext>
            </a:extLst>
          </p:cNvPr>
          <p:cNvSpPr txBox="1"/>
          <p:nvPr/>
        </p:nvSpPr>
        <p:spPr>
          <a:xfrm>
            <a:off x="896970" y="1800001"/>
            <a:ext cx="8287557" cy="379656"/>
          </a:xfrm>
          <a:prstGeom prst="rect">
            <a:avLst/>
          </a:prstGeom>
          <a:noFill/>
        </p:spPr>
        <p:txBody>
          <a:bodyPr wrap="square" rtlCol="0">
            <a:spAutoFit/>
          </a:bodyPr>
          <a:lstStyle/>
          <a:p>
            <a:pPr algn="just"/>
            <a:r>
              <a:rPr lang="zh-CN" altLang="en-US" sz="1867" dirty="0">
                <a:solidFill>
                  <a:srgbClr val="000000"/>
                </a:solidFill>
                <a:latin typeface="+mn-ea"/>
              </a:rPr>
              <a:t>针对分析层各模块所得数据进行可视化展示，辅助对于舆情分析的综合判断。</a:t>
            </a:r>
            <a:endParaRPr lang="zh-CN" altLang="en-US" sz="1867" dirty="0">
              <a:latin typeface="+mn-ea"/>
            </a:endParaRPr>
          </a:p>
        </p:txBody>
      </p:sp>
      <p:sp>
        <p:nvSpPr>
          <p:cNvPr id="51" name="Freeform 51"/>
          <p:cNvSpPr/>
          <p:nvPr/>
        </p:nvSpPr>
        <p:spPr>
          <a:xfrm>
            <a:off x="3702229" y="4823855"/>
            <a:ext cx="1920430" cy="504195"/>
          </a:xfrm>
          <a:prstGeom prst="roundRect">
            <a:avLst>
              <a:gd name="adj" fmla="val 50000"/>
            </a:avLst>
          </a:prstGeom>
          <a:solidFill>
            <a:srgbClr val="005BAB"/>
          </a:solidFill>
        </p:spPr>
        <p:txBody>
          <a:bodyPr/>
          <a:lstStyle/>
          <a:p>
            <a:endParaRPr lang="zh-CN" altLang="en-US" sz="1200" dirty="0"/>
          </a:p>
        </p:txBody>
      </p:sp>
      <p:sp>
        <p:nvSpPr>
          <p:cNvPr id="52" name="TextBox 52"/>
          <p:cNvSpPr txBox="1"/>
          <p:nvPr/>
        </p:nvSpPr>
        <p:spPr>
          <a:xfrm>
            <a:off x="3702225" y="4849573"/>
            <a:ext cx="1920429" cy="464244"/>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热点云图</a:t>
            </a:r>
            <a:endParaRPr lang="en-US" sz="2400" dirty="0">
              <a:solidFill>
                <a:srgbClr val="FFFFFF"/>
              </a:solidFill>
              <a:ea typeface="字由点字典黑 65J" panose="00020600040101010101" charset="-122"/>
            </a:endParaRPr>
          </a:p>
        </p:txBody>
      </p:sp>
      <p:pic>
        <p:nvPicPr>
          <p:cNvPr id="5" name="图片 4">
            <a:extLst>
              <a:ext uri="{FF2B5EF4-FFF2-40B4-BE49-F238E27FC236}">
                <a16:creationId xmlns:a16="http://schemas.microsoft.com/office/drawing/2014/main" id="{434F4379-9C48-7B65-BA3C-012702C52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499" y="2579753"/>
            <a:ext cx="2835887" cy="1990534"/>
          </a:xfrm>
          <a:prstGeom prst="rect">
            <a:avLst/>
          </a:prstGeom>
        </p:spPr>
      </p:pic>
      <p:pic>
        <p:nvPicPr>
          <p:cNvPr id="68" name="图片 67">
            <a:extLst>
              <a:ext uri="{FF2B5EF4-FFF2-40B4-BE49-F238E27FC236}">
                <a16:creationId xmlns:a16="http://schemas.microsoft.com/office/drawing/2014/main" id="{5B4D87AA-0D89-0668-8635-F3916A765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23" y="2641827"/>
            <a:ext cx="2777687" cy="1866386"/>
          </a:xfrm>
          <a:prstGeom prst="rect">
            <a:avLst/>
          </a:prstGeom>
        </p:spPr>
      </p:pic>
      <p:sp>
        <p:nvSpPr>
          <p:cNvPr id="56" name="Freeform 51">
            <a:extLst>
              <a:ext uri="{FF2B5EF4-FFF2-40B4-BE49-F238E27FC236}">
                <a16:creationId xmlns:a16="http://schemas.microsoft.com/office/drawing/2014/main" id="{17F1531D-0145-8309-60C1-18E36C033FD1}"/>
              </a:ext>
            </a:extLst>
          </p:cNvPr>
          <p:cNvSpPr/>
          <p:nvPr/>
        </p:nvSpPr>
        <p:spPr>
          <a:xfrm>
            <a:off x="471776" y="4829598"/>
            <a:ext cx="2786634" cy="504195"/>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7" name="TextBox 52">
            <a:extLst>
              <a:ext uri="{FF2B5EF4-FFF2-40B4-BE49-F238E27FC236}">
                <a16:creationId xmlns:a16="http://schemas.microsoft.com/office/drawing/2014/main" id="{0AC19BBC-7EC1-8A28-E9B2-79AF902CD9D2}"/>
              </a:ext>
            </a:extLst>
          </p:cNvPr>
          <p:cNvSpPr txBox="1"/>
          <p:nvPr/>
        </p:nvSpPr>
        <p:spPr>
          <a:xfrm>
            <a:off x="471769" y="4855316"/>
            <a:ext cx="2786646" cy="464244"/>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舆情分布曲线图</a:t>
            </a:r>
            <a:endParaRPr lang="en-US" sz="2400" dirty="0">
              <a:solidFill>
                <a:srgbClr val="FFFFFF"/>
              </a:solidFill>
              <a:ea typeface="字由点字典黑 65J" panose="00020600040101010101" charset="-122"/>
            </a:endParaRPr>
          </a:p>
        </p:txBody>
      </p:sp>
      <p:pic>
        <p:nvPicPr>
          <p:cNvPr id="53" name="图片 52">
            <a:extLst>
              <a:ext uri="{FF2B5EF4-FFF2-40B4-BE49-F238E27FC236}">
                <a16:creationId xmlns:a16="http://schemas.microsoft.com/office/drawing/2014/main" id="{F7328F9A-D8CB-1098-8B9E-08A5E2DF1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2388" y="2511140"/>
            <a:ext cx="2346985" cy="2127761"/>
          </a:xfrm>
          <a:prstGeom prst="rect">
            <a:avLst/>
          </a:prstGeom>
        </p:spPr>
      </p:pic>
      <p:sp>
        <p:nvSpPr>
          <p:cNvPr id="59" name="Freeform 51">
            <a:extLst>
              <a:ext uri="{FF2B5EF4-FFF2-40B4-BE49-F238E27FC236}">
                <a16:creationId xmlns:a16="http://schemas.microsoft.com/office/drawing/2014/main" id="{680E0871-FE65-008A-6C01-72EA90BFB228}"/>
              </a:ext>
            </a:extLst>
          </p:cNvPr>
          <p:cNvSpPr/>
          <p:nvPr/>
        </p:nvSpPr>
        <p:spPr>
          <a:xfrm>
            <a:off x="6066477" y="4805533"/>
            <a:ext cx="2786634" cy="504195"/>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60" name="TextBox 52">
            <a:extLst>
              <a:ext uri="{FF2B5EF4-FFF2-40B4-BE49-F238E27FC236}">
                <a16:creationId xmlns:a16="http://schemas.microsoft.com/office/drawing/2014/main" id="{6516932C-EC78-0E3E-E21F-842AC537FDE3}"/>
              </a:ext>
            </a:extLst>
          </p:cNvPr>
          <p:cNvSpPr txBox="1"/>
          <p:nvPr/>
        </p:nvSpPr>
        <p:spPr>
          <a:xfrm>
            <a:off x="6066470" y="4849573"/>
            <a:ext cx="2786646" cy="464244"/>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情感分类饼图</a:t>
            </a:r>
            <a:endParaRPr lang="en-US" sz="2400" dirty="0">
              <a:solidFill>
                <a:srgbClr val="FFFFFF"/>
              </a:solidFill>
              <a:ea typeface="字由点字典黑 65J" panose="00020600040101010101" charset="-122"/>
            </a:endParaRPr>
          </a:p>
        </p:txBody>
      </p:sp>
      <p:pic>
        <p:nvPicPr>
          <p:cNvPr id="54" name="图片 53">
            <a:extLst>
              <a:ext uri="{FF2B5EF4-FFF2-40B4-BE49-F238E27FC236}">
                <a16:creationId xmlns:a16="http://schemas.microsoft.com/office/drawing/2014/main" id="{4B5A83F7-FFFA-7054-DADB-786F29E15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200" y="2576484"/>
            <a:ext cx="2872077" cy="1997072"/>
          </a:xfrm>
          <a:prstGeom prst="rect">
            <a:avLst/>
          </a:prstGeom>
        </p:spPr>
      </p:pic>
      <p:grpSp>
        <p:nvGrpSpPr>
          <p:cNvPr id="61" name="Group 50">
            <a:extLst>
              <a:ext uri="{FF2B5EF4-FFF2-40B4-BE49-F238E27FC236}">
                <a16:creationId xmlns:a16="http://schemas.microsoft.com/office/drawing/2014/main" id="{A5AC53AE-4102-9BB0-111E-7CE78A7C463D}"/>
              </a:ext>
            </a:extLst>
          </p:cNvPr>
          <p:cNvGrpSpPr/>
          <p:nvPr/>
        </p:nvGrpSpPr>
        <p:grpSpPr>
          <a:xfrm>
            <a:off x="9655570" y="4829598"/>
            <a:ext cx="1407195" cy="504195"/>
            <a:chOff x="-13" y="0"/>
            <a:chExt cx="5573292" cy="1008389"/>
          </a:xfrm>
        </p:grpSpPr>
        <p:sp>
          <p:nvSpPr>
            <p:cNvPr id="64" name="Freeform 51">
              <a:extLst>
                <a:ext uri="{FF2B5EF4-FFF2-40B4-BE49-F238E27FC236}">
                  <a16:creationId xmlns:a16="http://schemas.microsoft.com/office/drawing/2014/main" id="{E1A5BBE4-577E-66B6-9376-78DB35FDA811}"/>
                </a:ext>
              </a:extLst>
            </p:cNvPr>
            <p:cNvSpPr/>
            <p:nvPr/>
          </p:nvSpPr>
          <p:spPr>
            <a:xfrm>
              <a:off x="0" y="0"/>
              <a:ext cx="5573268" cy="1008389"/>
            </a:xfrm>
            <a:prstGeom prst="roundRect">
              <a:avLst>
                <a:gd name="adj" fmla="val 50000"/>
              </a:avLst>
            </a:prstGeom>
            <a:solidFill>
              <a:srgbClr val="005BAB"/>
            </a:solidFill>
          </p:spPr>
          <p:txBody>
            <a:bodyPr/>
            <a:lstStyle/>
            <a:p>
              <a:endParaRPr lang="zh-CN" altLang="en-US" sz="1200" dirty="0"/>
            </a:p>
          </p:txBody>
        </p:sp>
        <p:sp>
          <p:nvSpPr>
            <p:cNvPr id="67" name="TextBox 52">
              <a:extLst>
                <a:ext uri="{FF2B5EF4-FFF2-40B4-BE49-F238E27FC236}">
                  <a16:creationId xmlns:a16="http://schemas.microsoft.com/office/drawing/2014/main" id="{C5A16791-1D0B-1185-400E-5DF47296E60C}"/>
                </a:ext>
              </a:extLst>
            </p:cNvPr>
            <p:cNvSpPr txBox="1"/>
            <p:nvPr/>
          </p:nvSpPr>
          <p:spPr>
            <a:xfrm>
              <a:off x="-13" y="24041"/>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热力图</a:t>
              </a:r>
              <a:endParaRPr lang="en-US" sz="2400" dirty="0">
                <a:solidFill>
                  <a:srgbClr val="FFFFFF"/>
                </a:solidFill>
                <a:ea typeface="字由点字典黑 65J" panose="00020600040101010101" charset="-122"/>
              </a:endParaRPr>
            </a:p>
          </p:txBody>
        </p:sp>
      </p:grpSp>
      <p:sp>
        <p:nvSpPr>
          <p:cNvPr id="73" name="文本框 72">
            <a:extLst>
              <a:ext uri="{FF2B5EF4-FFF2-40B4-BE49-F238E27FC236}">
                <a16:creationId xmlns:a16="http://schemas.microsoft.com/office/drawing/2014/main" id="{63594DC1-2707-222D-570A-8F1EA39E3F03}"/>
              </a:ext>
            </a:extLst>
          </p:cNvPr>
          <p:cNvSpPr txBox="1"/>
          <p:nvPr/>
        </p:nvSpPr>
        <p:spPr>
          <a:xfrm>
            <a:off x="483937" y="6473369"/>
            <a:ext cx="8567930" cy="312714"/>
          </a:xfrm>
          <a:prstGeom prst="rect">
            <a:avLst/>
          </a:prstGeom>
          <a:noFill/>
        </p:spPr>
        <p:txBody>
          <a:bodyPr wrap="square">
            <a:spAutoFit/>
          </a:bodyPr>
          <a:lstStyle/>
          <a:p>
            <a:pPr algn="just">
              <a:lnSpc>
                <a:spcPts val="1873"/>
              </a:lnSpc>
            </a:pPr>
            <a:r>
              <a:rPr lang="zh-CN" altLang="en-US" sz="1200" dirty="0">
                <a:solidFill>
                  <a:srgbClr val="000000"/>
                </a:solidFill>
                <a:latin typeface="SimSun" panose="02010600030101010101" pitchFamily="2" charset="-122"/>
                <a:ea typeface="SimSun" panose="02010600030101010101" pitchFamily="2" charset="-122"/>
              </a:rPr>
              <a:t>应用上述方法，可整体高效地看出公众对于产品的态度并通过关键字分析出客户需求，利于公司对产品的进一步优化。 </a:t>
            </a:r>
            <a:endParaRPr lang="en-US" altLang="zh-CN" sz="2133" dirty="0">
              <a:solidFill>
                <a:srgbClr val="3B424B"/>
              </a:solidFill>
              <a:ea typeface="字由点字典黑 45J"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sz="1200" dirty="0"/>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sz="1200"/>
            </a:p>
          </p:txBody>
        </p:sp>
      </p:grpSp>
      <p:sp>
        <p:nvSpPr>
          <p:cNvPr id="47" name="AutoShape 47"/>
          <p:cNvSpPr/>
          <p:nvPr/>
        </p:nvSpPr>
        <p:spPr>
          <a:xfrm>
            <a:off x="685800" y="1582367"/>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a:p>
        </p:txBody>
      </p:sp>
      <p:sp>
        <p:nvSpPr>
          <p:cNvPr id="48" name="TextBox 48"/>
          <p:cNvSpPr txBox="1"/>
          <p:nvPr/>
        </p:nvSpPr>
        <p:spPr>
          <a:xfrm>
            <a:off x="457201" y="1029918"/>
            <a:ext cx="3295431"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研究背景</a:t>
            </a:r>
            <a:endParaRPr lang="en-US" sz="3667" dirty="0">
              <a:solidFill>
                <a:srgbClr val="005BAB"/>
              </a:solidFill>
              <a:ea typeface="字由点字典黑 65J" panose="00020600040101010101" charset="-122"/>
            </a:endParaRPr>
          </a:p>
        </p:txBody>
      </p:sp>
      <p:grpSp>
        <p:nvGrpSpPr>
          <p:cNvPr id="49" name="Group 49"/>
          <p:cNvGrpSpPr/>
          <p:nvPr/>
        </p:nvGrpSpPr>
        <p:grpSpPr>
          <a:xfrm>
            <a:off x="580358" y="1775539"/>
            <a:ext cx="5450170" cy="1876280"/>
            <a:chOff x="0" y="0"/>
            <a:chExt cx="5456722" cy="5743122"/>
          </a:xfrm>
        </p:grpSpPr>
        <p:sp>
          <p:nvSpPr>
            <p:cNvPr id="50" name="Freeform 50"/>
            <p:cNvSpPr/>
            <p:nvPr/>
          </p:nvSpPr>
          <p:spPr>
            <a:xfrm>
              <a:off x="0" y="0"/>
              <a:ext cx="5456682" cy="5743067"/>
            </a:xfrm>
            <a:prstGeom prst="roundRect">
              <a:avLst/>
            </a:prstGeom>
            <a:solidFill>
              <a:srgbClr val="F8F8F8"/>
            </a:solidFill>
          </p:spPr>
          <p:txBody>
            <a:bodyPr/>
            <a:lstStyle/>
            <a:p>
              <a:endParaRPr lang="zh-CN" altLang="en-US" sz="1200"/>
            </a:p>
          </p:txBody>
        </p:sp>
      </p:grpSp>
      <p:sp>
        <p:nvSpPr>
          <p:cNvPr id="55" name="TextBox 55"/>
          <p:cNvSpPr txBox="1"/>
          <p:nvPr/>
        </p:nvSpPr>
        <p:spPr>
          <a:xfrm>
            <a:off x="980092" y="1969008"/>
            <a:ext cx="4810437" cy="1461939"/>
          </a:xfrm>
          <a:prstGeom prst="rect">
            <a:avLst/>
          </a:prstGeom>
        </p:spPr>
        <p:txBody>
          <a:bodyPr wrap="square" lIns="0" tIns="0" rIns="0" bIns="0" rtlCol="0" anchor="t">
            <a:spAutoFit/>
          </a:bodyPr>
          <a:lstStyle/>
          <a:p>
            <a:pPr algn="just">
              <a:lnSpc>
                <a:spcPts val="1873"/>
              </a:lnSpc>
              <a:tabLst>
                <a:tab pos="447675" algn="l"/>
              </a:tabLst>
            </a:pPr>
            <a:r>
              <a:rPr lang="en-US" altLang="zh-CN" dirty="0">
                <a:solidFill>
                  <a:srgbClr val="3B424B"/>
                </a:solidFill>
                <a:latin typeface="+mj-ea"/>
                <a:ea typeface="+mj-ea"/>
              </a:rPr>
              <a:t>	</a:t>
            </a:r>
            <a:r>
              <a:rPr lang="zh-CN" altLang="en-US" dirty="0">
                <a:solidFill>
                  <a:srgbClr val="3B424B"/>
                </a:solidFill>
                <a:latin typeface="+mj-ea"/>
                <a:ea typeface="+mj-ea"/>
              </a:rPr>
              <a:t>随着互联网和社交媒体的迅猛发展，大量的舆论数据不断涌现，形成了海量且复杂的数据信息流。这些数据不仅包含了丰富的内容，更是反映了社会各阶层、各领域的意见和情感，对于深入理解公众情绪和引导社会舆论具有重要的战略意义。</a:t>
            </a:r>
            <a:endParaRPr lang="en-US" dirty="0">
              <a:solidFill>
                <a:srgbClr val="3B424B"/>
              </a:solidFill>
              <a:latin typeface="+mj-ea"/>
              <a:ea typeface="+mj-ea"/>
            </a:endParaRPr>
          </a:p>
        </p:txBody>
      </p:sp>
      <p:sp>
        <p:nvSpPr>
          <p:cNvPr id="67" name="TextBox 67"/>
          <p:cNvSpPr txBox="1"/>
          <p:nvPr/>
        </p:nvSpPr>
        <p:spPr>
          <a:xfrm>
            <a:off x="8673420" y="2419532"/>
            <a:ext cx="1008321" cy="487313"/>
          </a:xfrm>
          <a:prstGeom prst="rect">
            <a:avLst/>
          </a:prstGeom>
        </p:spPr>
        <p:txBody>
          <a:bodyPr lIns="0" tIns="0" rIns="0" bIns="0" rtlCol="0" anchor="t">
            <a:spAutoFit/>
          </a:bodyPr>
          <a:lstStyle/>
          <a:p>
            <a:pPr algn="ctr">
              <a:lnSpc>
                <a:spcPts val="3840"/>
              </a:lnSpc>
            </a:pPr>
            <a:r>
              <a:rPr lang="en-US" sz="3200">
                <a:solidFill>
                  <a:srgbClr val="FFFFFF"/>
                </a:solidFill>
                <a:latin typeface="字由点字典黑 65J" panose="00020600040101010101" charset="-122"/>
              </a:rPr>
              <a:t>03</a:t>
            </a:r>
          </a:p>
        </p:txBody>
      </p:sp>
      <p:grpSp>
        <p:nvGrpSpPr>
          <p:cNvPr id="2" name="Group 16">
            <a:extLst>
              <a:ext uri="{FF2B5EF4-FFF2-40B4-BE49-F238E27FC236}">
                <a16:creationId xmlns:a16="http://schemas.microsoft.com/office/drawing/2014/main" id="{EA16FA1F-A3E1-F41C-B54A-32B4A3E8C6C6}"/>
              </a:ext>
            </a:extLst>
          </p:cNvPr>
          <p:cNvGrpSpPr/>
          <p:nvPr/>
        </p:nvGrpSpPr>
        <p:grpSpPr>
          <a:xfrm>
            <a:off x="11142860" y="0"/>
            <a:ext cx="1049141" cy="758816"/>
            <a:chOff x="0" y="0"/>
            <a:chExt cx="2098282" cy="1517632"/>
          </a:xfrm>
          <a:solidFill>
            <a:srgbClr val="005BAB">
              <a:alpha val="27000"/>
            </a:srgbClr>
          </a:solidFill>
        </p:grpSpPr>
        <p:sp>
          <p:nvSpPr>
            <p:cNvPr id="70" name="Freeform 17">
              <a:extLst>
                <a:ext uri="{FF2B5EF4-FFF2-40B4-BE49-F238E27FC236}">
                  <a16:creationId xmlns:a16="http://schemas.microsoft.com/office/drawing/2014/main" id="{35BBF039-DCD9-EBE6-CBF8-C85923B6B0FD}"/>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71" name="图片 70">
            <a:extLst>
              <a:ext uri="{FF2B5EF4-FFF2-40B4-BE49-F238E27FC236}">
                <a16:creationId xmlns:a16="http://schemas.microsoft.com/office/drawing/2014/main" id="{E0D56EBC-37C9-B322-9C55-B0C42145E9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6" name="图片 5">
            <a:extLst>
              <a:ext uri="{FF2B5EF4-FFF2-40B4-BE49-F238E27FC236}">
                <a16:creationId xmlns:a16="http://schemas.microsoft.com/office/drawing/2014/main" id="{B8D3563D-1561-9C0A-7863-49B6918E5C24}"/>
              </a:ext>
            </a:extLst>
          </p:cNvPr>
          <p:cNvPicPr>
            <a:picLocks noChangeAspect="1"/>
          </p:cNvPicPr>
          <p:nvPr/>
        </p:nvPicPr>
        <p:blipFill>
          <a:blip r:embed="rId3"/>
          <a:stretch>
            <a:fillRect/>
          </a:stretch>
        </p:blipFill>
        <p:spPr>
          <a:xfrm>
            <a:off x="3779866" y="3698168"/>
            <a:ext cx="2804087" cy="2365149"/>
          </a:xfrm>
          <a:prstGeom prst="rect">
            <a:avLst/>
          </a:prstGeom>
        </p:spPr>
      </p:pic>
      <p:pic>
        <p:nvPicPr>
          <p:cNvPr id="73" name="图片 72">
            <a:extLst>
              <a:ext uri="{FF2B5EF4-FFF2-40B4-BE49-F238E27FC236}">
                <a16:creationId xmlns:a16="http://schemas.microsoft.com/office/drawing/2014/main" id="{D9F7EC7E-6FE6-1C75-0240-81868F30F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054" y="891064"/>
            <a:ext cx="4930379" cy="5055050"/>
          </a:xfrm>
          <a:prstGeom prst="rect">
            <a:avLst/>
          </a:prstGeom>
        </p:spPr>
      </p:pic>
      <p:pic>
        <p:nvPicPr>
          <p:cNvPr id="75" name="图片 74">
            <a:extLst>
              <a:ext uri="{FF2B5EF4-FFF2-40B4-BE49-F238E27FC236}">
                <a16:creationId xmlns:a16="http://schemas.microsoft.com/office/drawing/2014/main" id="{24FDEEB4-5186-B3A8-8168-C3B7F9431D81}"/>
              </a:ext>
            </a:extLst>
          </p:cNvPr>
          <p:cNvPicPr>
            <a:picLocks noChangeAspect="1"/>
          </p:cNvPicPr>
          <p:nvPr/>
        </p:nvPicPr>
        <p:blipFill>
          <a:blip r:embed="rId5"/>
          <a:stretch>
            <a:fillRect/>
          </a:stretch>
        </p:blipFill>
        <p:spPr>
          <a:xfrm>
            <a:off x="274901" y="3903916"/>
            <a:ext cx="3370337" cy="19842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3483112" y="2926203"/>
            <a:ext cx="5225774"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实例展示</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1505980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677903"/>
            <a:ext cx="3736075" cy="0"/>
          </a:xfrm>
          <a:prstGeom prst="line">
            <a:avLst/>
          </a:prstGeom>
          <a:ln w="28575" cap="rnd">
            <a:solidFill>
              <a:srgbClr val="0058E0"/>
            </a:solidFill>
            <a:prstDash val="solid"/>
            <a:headEnd type="oval" w="lg" len="lg"/>
            <a:tailEnd type="triangle" w="lg" len="med"/>
          </a:ln>
        </p:spPr>
        <p:txBody>
          <a:bodyPr/>
          <a:lstStyle/>
          <a:p>
            <a:endParaRPr lang="zh-CN" altLang="en-US"/>
          </a:p>
        </p:txBody>
      </p:sp>
      <p:sp>
        <p:nvSpPr>
          <p:cNvPr id="61" name="TextBox 61"/>
          <p:cNvSpPr txBox="1"/>
          <p:nvPr/>
        </p:nvSpPr>
        <p:spPr>
          <a:xfrm>
            <a:off x="684213" y="1029918"/>
            <a:ext cx="3594360"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实例简介与流程</a:t>
            </a:r>
            <a:endParaRPr lang="en-US" sz="3667" dirty="0">
              <a:solidFill>
                <a:srgbClr val="005BAB"/>
              </a:solidFill>
              <a:ea typeface="字由点字典黑 65J" panose="00020600040101010101" charset="-122"/>
            </a:endParaRPr>
          </a:p>
        </p:txBody>
      </p:sp>
      <p:sp>
        <p:nvSpPr>
          <p:cNvPr id="62" name="TextBox 62"/>
          <p:cNvSpPr txBox="1"/>
          <p:nvPr/>
        </p:nvSpPr>
        <p:spPr>
          <a:xfrm>
            <a:off x="767657" y="1935099"/>
            <a:ext cx="10746623" cy="3957494"/>
          </a:xfrm>
          <a:prstGeom prst="rect">
            <a:avLst/>
          </a:prstGeom>
        </p:spPr>
        <p:txBody>
          <a:bodyPr wrap="square" lIns="0" tIns="0" rIns="0" bIns="0" rtlCol="0" anchor="t">
            <a:spAutoFit/>
          </a:bodyPr>
          <a:lstStyle/>
          <a:p>
            <a:pPr>
              <a:lnSpc>
                <a:spcPct val="120000"/>
              </a:lnSpc>
            </a:pPr>
            <a:r>
              <a:rPr lang="zh-CN" altLang="en-US" sz="2400" dirty="0"/>
              <a:t>该实例专注于汽车品牌管理，致力于为汽车品牌提供了全面的市场分析支持。</a:t>
            </a:r>
          </a:p>
          <a:p>
            <a:pPr>
              <a:lnSpc>
                <a:spcPct val="120000"/>
              </a:lnSpc>
            </a:pPr>
            <a:r>
              <a:rPr lang="zh-CN" altLang="en-US" sz="2400" dirty="0"/>
              <a:t>首先通过</a:t>
            </a:r>
            <a:r>
              <a:rPr lang="en-US" altLang="zh-CN" sz="2400" dirty="0"/>
              <a:t>request</a:t>
            </a:r>
            <a:r>
              <a:rPr lang="zh-CN" altLang="en-US" sz="2400" dirty="0"/>
              <a:t>从百度有驾平台</a:t>
            </a:r>
            <a:r>
              <a:rPr lang="zh-CN" altLang="en-US" sz="2400" b="1" dirty="0"/>
              <a:t>采集汽车品牌评价数据</a:t>
            </a:r>
            <a:endParaRPr lang="en-US" altLang="zh-CN" sz="2400" b="1" dirty="0"/>
          </a:p>
          <a:p>
            <a:pPr>
              <a:lnSpc>
                <a:spcPct val="120000"/>
              </a:lnSpc>
            </a:pPr>
            <a:r>
              <a:rPr lang="zh-CN" altLang="en-US" sz="2400" dirty="0"/>
              <a:t>然后进行</a:t>
            </a:r>
            <a:r>
              <a:rPr lang="zh-CN" altLang="en-US" sz="2400" b="1" dirty="0"/>
              <a:t>数据去重和数据清洗</a:t>
            </a:r>
            <a:r>
              <a:rPr lang="zh-CN" altLang="en-US" sz="2400" dirty="0"/>
              <a:t>，根据评价维度对评论进行</a:t>
            </a:r>
            <a:r>
              <a:rPr lang="zh-CN" altLang="en-US" sz="2400" b="1" dirty="0"/>
              <a:t>分类</a:t>
            </a:r>
            <a:r>
              <a:rPr lang="zh-CN" altLang="en-US" sz="2400" dirty="0"/>
              <a:t>，如外观、性能、舒适性等。</a:t>
            </a:r>
            <a:endParaRPr lang="en-US" altLang="zh-CN" sz="2400" dirty="0"/>
          </a:p>
          <a:p>
            <a:pPr>
              <a:lnSpc>
                <a:spcPct val="120000"/>
              </a:lnSpc>
            </a:pPr>
            <a:r>
              <a:rPr lang="zh-CN" altLang="en-US" sz="2400" dirty="0"/>
              <a:t>而后使用</a:t>
            </a:r>
            <a:r>
              <a:rPr lang="en-US" altLang="zh-CN" sz="2400" dirty="0"/>
              <a:t>TF-IDF</a:t>
            </a:r>
            <a:r>
              <a:rPr lang="zh-CN" altLang="en-US" sz="2400" dirty="0"/>
              <a:t>方法</a:t>
            </a:r>
            <a:r>
              <a:rPr lang="zh-CN" altLang="en-US" sz="2400" b="1" dirty="0"/>
              <a:t>提取关键词</a:t>
            </a:r>
            <a:r>
              <a:rPr lang="zh-CN" altLang="en-US" sz="2400" dirty="0"/>
              <a:t>，生成</a:t>
            </a:r>
            <a:r>
              <a:rPr lang="zh-CN" altLang="en-US" sz="2400" b="1" dirty="0"/>
              <a:t>热度图和词云</a:t>
            </a:r>
            <a:r>
              <a:rPr lang="zh-CN" altLang="en-US" sz="2400" dirty="0"/>
              <a:t>，展示用户讨论的热点维度。</a:t>
            </a:r>
            <a:endParaRPr lang="en-US" altLang="zh-CN" sz="2400" dirty="0"/>
          </a:p>
          <a:p>
            <a:pPr>
              <a:lnSpc>
                <a:spcPct val="120000"/>
              </a:lnSpc>
            </a:pPr>
            <a:r>
              <a:rPr lang="zh-CN" altLang="en-US" sz="2400" dirty="0"/>
              <a:t>然后采用</a:t>
            </a:r>
            <a:r>
              <a:rPr lang="en-US" altLang="zh-CN" sz="2400" dirty="0"/>
              <a:t>text-CNN</a:t>
            </a:r>
            <a:r>
              <a:rPr lang="zh-CN" altLang="en-US" sz="2400" dirty="0"/>
              <a:t>模型进行</a:t>
            </a:r>
            <a:r>
              <a:rPr lang="zh-CN" altLang="en-US" sz="2400" b="1" dirty="0"/>
              <a:t>情感分析</a:t>
            </a:r>
            <a:r>
              <a:rPr lang="zh-CN" altLang="en-US" sz="2400" dirty="0"/>
              <a:t>，确定分条评论评论的情感倾向，从而得到该方面的用户评价。</a:t>
            </a:r>
            <a:endParaRPr lang="en-US" altLang="zh-CN" sz="2400" dirty="0"/>
          </a:p>
          <a:p>
            <a:pPr>
              <a:lnSpc>
                <a:spcPct val="120000"/>
              </a:lnSpc>
            </a:pPr>
            <a:r>
              <a:rPr lang="zh-CN" altLang="en-US" sz="2400" dirty="0"/>
              <a:t>最后，将提取的关键词、情感分析结果和时间线数据</a:t>
            </a:r>
            <a:r>
              <a:rPr lang="zh-CN" altLang="en-US" sz="2400" b="1" dirty="0"/>
              <a:t>输入到</a:t>
            </a:r>
            <a:r>
              <a:rPr lang="en-US" altLang="zh-CN" sz="2400" b="1" dirty="0"/>
              <a:t>GPT</a:t>
            </a:r>
            <a:r>
              <a:rPr lang="zh-CN" altLang="en-US" sz="2400" b="1" dirty="0"/>
              <a:t>大模型</a:t>
            </a:r>
            <a:endParaRPr lang="en-US" altLang="zh-CN" sz="2400" b="1" dirty="0"/>
          </a:p>
          <a:p>
            <a:pPr>
              <a:lnSpc>
                <a:spcPct val="120000"/>
              </a:lnSpc>
            </a:pPr>
            <a:r>
              <a:rPr lang="zh-CN" altLang="en-US" sz="2400" dirty="0"/>
              <a:t>生成详细的</a:t>
            </a:r>
            <a:r>
              <a:rPr lang="zh-CN" altLang="en-US" sz="2400" b="1" dirty="0"/>
              <a:t>分析报告</a:t>
            </a:r>
            <a:r>
              <a:rPr lang="zh-CN" altLang="en-US" sz="2400" dirty="0"/>
              <a:t>，展示秦</a:t>
            </a:r>
            <a:r>
              <a:rPr lang="en-US" altLang="zh-CN" sz="2400" dirty="0"/>
              <a:t>PLUS</a:t>
            </a:r>
            <a:r>
              <a:rPr lang="zh-CN" altLang="en-US" sz="2400" dirty="0"/>
              <a:t>和宋</a:t>
            </a:r>
            <a:r>
              <a:rPr lang="en-US" altLang="zh-CN" sz="2400" dirty="0"/>
              <a:t>PLUS</a:t>
            </a:r>
            <a:r>
              <a:rPr lang="zh-CN" altLang="en-US" sz="2400" dirty="0"/>
              <a:t>汽车评论的舆情分析结果。</a:t>
            </a:r>
            <a:endParaRPr lang="en-US" sz="2400" dirty="0">
              <a:solidFill>
                <a:srgbClr val="3B424B"/>
              </a:solidFill>
              <a:ea typeface="字由点字典黑 45J" panose="00020600040101010101" charset="-122"/>
            </a:endParaRPr>
          </a:p>
        </p:txBody>
      </p:sp>
      <p:grpSp>
        <p:nvGrpSpPr>
          <p:cNvPr id="68" name="Group 16">
            <a:extLst>
              <a:ext uri="{FF2B5EF4-FFF2-40B4-BE49-F238E27FC236}">
                <a16:creationId xmlns:a16="http://schemas.microsoft.com/office/drawing/2014/main" id="{00ECEBC5-C2FB-35D4-6F83-70830E6E3785}"/>
              </a:ext>
            </a:extLst>
          </p:cNvPr>
          <p:cNvGrpSpPr/>
          <p:nvPr/>
        </p:nvGrpSpPr>
        <p:grpSpPr>
          <a:xfrm>
            <a:off x="11142860" y="0"/>
            <a:ext cx="1049141" cy="758816"/>
            <a:chOff x="0" y="0"/>
            <a:chExt cx="2098282" cy="1517632"/>
          </a:xfrm>
          <a:solidFill>
            <a:srgbClr val="005BAB">
              <a:alpha val="27000"/>
            </a:srgbClr>
          </a:solidFill>
        </p:grpSpPr>
        <p:sp>
          <p:nvSpPr>
            <p:cNvPr id="69" name="Freeform 17">
              <a:extLst>
                <a:ext uri="{FF2B5EF4-FFF2-40B4-BE49-F238E27FC236}">
                  <a16:creationId xmlns:a16="http://schemas.microsoft.com/office/drawing/2014/main" id="{0E0C1EB9-7FEC-5D9B-314F-22ACF7A49479}"/>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0" name="图片 69">
            <a:extLst>
              <a:ext uri="{FF2B5EF4-FFF2-40B4-BE49-F238E27FC236}">
                <a16:creationId xmlns:a16="http://schemas.microsoft.com/office/drawing/2014/main" id="{0CC1439C-5A4A-31D8-3DCF-CB9134830B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5" name="图片 4">
            <a:extLst>
              <a:ext uri="{FF2B5EF4-FFF2-40B4-BE49-F238E27FC236}">
                <a16:creationId xmlns:a16="http://schemas.microsoft.com/office/drawing/2014/main" id="{88736D43-84AF-0287-1C83-81B7D66A9250}"/>
              </a:ext>
            </a:extLst>
          </p:cNvPr>
          <p:cNvPicPr>
            <a:picLocks noChangeAspect="1"/>
          </p:cNvPicPr>
          <p:nvPr/>
        </p:nvPicPr>
        <p:blipFill>
          <a:blip r:embed="rId3"/>
          <a:stretch>
            <a:fillRect/>
          </a:stretch>
        </p:blipFill>
        <p:spPr>
          <a:xfrm>
            <a:off x="8581124" y="217129"/>
            <a:ext cx="2719519" cy="1625577"/>
          </a:xfrm>
          <a:prstGeom prst="rect">
            <a:avLst/>
          </a:prstGeom>
        </p:spPr>
      </p:pic>
    </p:spTree>
    <p:extLst>
      <p:ext uri="{BB962C8B-B14F-4D97-AF65-F5344CB8AC3E}">
        <p14:creationId xmlns:p14="http://schemas.microsoft.com/office/powerpoint/2010/main" val="591352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582367"/>
            <a:ext cx="2959438" cy="0"/>
          </a:xfrm>
          <a:prstGeom prst="line">
            <a:avLst/>
          </a:prstGeom>
          <a:ln w="28575" cap="rnd">
            <a:solidFill>
              <a:srgbClr val="005BAB"/>
            </a:solidFill>
            <a:prstDash val="solid"/>
            <a:headEnd type="oval" w="lg" len="lg"/>
            <a:tailEnd type="triangle" w="lg" len="med"/>
          </a:ln>
        </p:spPr>
        <p:txBody>
          <a:bodyPr/>
          <a:lstStyle/>
          <a:p>
            <a:endParaRPr lang="zh-CN" altLang="en-US"/>
          </a:p>
        </p:txBody>
      </p:sp>
      <p:sp>
        <p:nvSpPr>
          <p:cNvPr id="62" name="TextBox 62"/>
          <p:cNvSpPr txBox="1"/>
          <p:nvPr/>
        </p:nvSpPr>
        <p:spPr>
          <a:xfrm>
            <a:off x="603033" y="1029918"/>
            <a:ext cx="2959437"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热点分析</a:t>
            </a:r>
            <a:endParaRPr lang="en-US" sz="3667" dirty="0">
              <a:solidFill>
                <a:srgbClr val="005BAB"/>
              </a:solidFill>
              <a:ea typeface="字由点字典黑 65J" panose="00020600040101010101" charset="-122"/>
            </a:endParaRPr>
          </a:p>
        </p:txBody>
      </p:sp>
      <p:grpSp>
        <p:nvGrpSpPr>
          <p:cNvPr id="2" name="Group 16">
            <a:extLst>
              <a:ext uri="{FF2B5EF4-FFF2-40B4-BE49-F238E27FC236}">
                <a16:creationId xmlns:a16="http://schemas.microsoft.com/office/drawing/2014/main" id="{528AEC09-6293-77A0-80E5-27E71E2081C2}"/>
              </a:ext>
            </a:extLst>
          </p:cNvPr>
          <p:cNvGrpSpPr/>
          <p:nvPr/>
        </p:nvGrpSpPr>
        <p:grpSpPr>
          <a:xfrm>
            <a:off x="11142860" y="0"/>
            <a:ext cx="1049141" cy="758816"/>
            <a:chOff x="0" y="0"/>
            <a:chExt cx="2098282" cy="1517632"/>
          </a:xfrm>
          <a:solidFill>
            <a:srgbClr val="005BAB">
              <a:alpha val="27000"/>
            </a:srgbClr>
          </a:solidFill>
        </p:grpSpPr>
        <p:sp>
          <p:nvSpPr>
            <p:cNvPr id="65" name="Freeform 17">
              <a:extLst>
                <a:ext uri="{FF2B5EF4-FFF2-40B4-BE49-F238E27FC236}">
                  <a16:creationId xmlns:a16="http://schemas.microsoft.com/office/drawing/2014/main" id="{049A0BA8-B7AA-A59B-3297-BBCE25EB2521}"/>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66" name="图片 65">
            <a:extLst>
              <a:ext uri="{FF2B5EF4-FFF2-40B4-BE49-F238E27FC236}">
                <a16:creationId xmlns:a16="http://schemas.microsoft.com/office/drawing/2014/main" id="{BB489766-40DA-D4FD-2000-78C8B5F332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6" name="图片 5">
            <a:extLst>
              <a:ext uri="{FF2B5EF4-FFF2-40B4-BE49-F238E27FC236}">
                <a16:creationId xmlns:a16="http://schemas.microsoft.com/office/drawing/2014/main" id="{7A74DCE0-549A-6132-D198-4BCAEDE2A1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33" t="15994" r="1533" b="6384"/>
          <a:stretch/>
        </p:blipFill>
        <p:spPr>
          <a:xfrm>
            <a:off x="4082671" y="3241343"/>
            <a:ext cx="7596000" cy="3366282"/>
          </a:xfrm>
          <a:prstGeom prst="rect">
            <a:avLst/>
          </a:prstGeom>
        </p:spPr>
      </p:pic>
      <p:pic>
        <p:nvPicPr>
          <p:cNvPr id="68" name="图片 67">
            <a:extLst>
              <a:ext uri="{FF2B5EF4-FFF2-40B4-BE49-F238E27FC236}">
                <a16:creationId xmlns:a16="http://schemas.microsoft.com/office/drawing/2014/main" id="{06E8168D-31D1-4EE2-588C-1BDC7F29F5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5209" b="8723"/>
          <a:stretch/>
        </p:blipFill>
        <p:spPr>
          <a:xfrm>
            <a:off x="4118671" y="389194"/>
            <a:ext cx="7560000" cy="3221780"/>
          </a:xfrm>
          <a:prstGeom prst="rect">
            <a:avLst/>
          </a:prstGeom>
        </p:spPr>
      </p:pic>
      <p:sp>
        <p:nvSpPr>
          <p:cNvPr id="70" name="文本框 69">
            <a:extLst>
              <a:ext uri="{FF2B5EF4-FFF2-40B4-BE49-F238E27FC236}">
                <a16:creationId xmlns:a16="http://schemas.microsoft.com/office/drawing/2014/main" id="{E314BF27-FA00-2C76-C9AB-ADD4E896B479}"/>
              </a:ext>
            </a:extLst>
          </p:cNvPr>
          <p:cNvSpPr txBox="1"/>
          <p:nvPr/>
        </p:nvSpPr>
        <p:spPr>
          <a:xfrm>
            <a:off x="567648" y="1828106"/>
            <a:ext cx="3468256" cy="4281300"/>
          </a:xfrm>
          <a:prstGeom prst="rect">
            <a:avLst/>
          </a:prstGeom>
          <a:noFill/>
        </p:spPr>
        <p:txBody>
          <a:bodyPr wrap="square">
            <a:spAutoFit/>
          </a:bodyPr>
          <a:lstStyle/>
          <a:p>
            <a:pPr algn="just">
              <a:lnSpc>
                <a:spcPct val="114000"/>
              </a:lnSpc>
            </a:pPr>
            <a:r>
              <a:rPr lang="zh-CN" altLang="en-US" sz="2000" dirty="0"/>
              <a:t>在本实例中，我们通过提取评论中的高频关键词，并生成热度图和词云，对汽车评论进行热点分析。</a:t>
            </a:r>
            <a:endParaRPr lang="en-US" altLang="zh-CN" sz="2000" dirty="0"/>
          </a:p>
          <a:p>
            <a:pPr algn="just">
              <a:lnSpc>
                <a:spcPct val="114000"/>
              </a:lnSpc>
            </a:pPr>
            <a:r>
              <a:rPr lang="zh-CN" altLang="en-US" sz="2000" dirty="0"/>
              <a:t>这一过程包括使用</a:t>
            </a:r>
            <a:r>
              <a:rPr lang="en-US" altLang="zh-CN" sz="2000" dirty="0"/>
              <a:t>TF-IDF</a:t>
            </a:r>
            <a:r>
              <a:rPr lang="zh-CN" altLang="en-US" sz="2000" dirty="0"/>
              <a:t>方法提取关键词，并通过</a:t>
            </a:r>
            <a:r>
              <a:rPr lang="en-US" altLang="zh-CN" sz="2000" dirty="0" err="1"/>
              <a:t>jieba</a:t>
            </a:r>
            <a:r>
              <a:rPr lang="zh-CN" altLang="en-US" sz="2000" dirty="0"/>
              <a:t>库进行分词和停用词过滤，确保关键词的有效性。</a:t>
            </a:r>
            <a:endParaRPr lang="en-US" altLang="zh-CN" sz="2000" dirty="0"/>
          </a:p>
          <a:p>
            <a:pPr algn="just">
              <a:lnSpc>
                <a:spcPct val="114000"/>
              </a:lnSpc>
            </a:pPr>
            <a:r>
              <a:rPr lang="zh-CN" altLang="en-US" sz="2000" dirty="0"/>
              <a:t>生成的热度图和词云直观地展示了用户对不同方面的关注点，帮助我们更好地理解用户需求。</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582367"/>
            <a:ext cx="2959438" cy="0"/>
          </a:xfrm>
          <a:prstGeom prst="line">
            <a:avLst/>
          </a:prstGeom>
          <a:ln w="28575" cap="rnd">
            <a:solidFill>
              <a:srgbClr val="005BAB"/>
            </a:solidFill>
            <a:prstDash val="solid"/>
            <a:headEnd type="oval" w="lg" len="lg"/>
            <a:tailEnd type="triangle" w="lg" len="med"/>
          </a:ln>
        </p:spPr>
        <p:txBody>
          <a:bodyPr/>
          <a:lstStyle/>
          <a:p>
            <a:endParaRPr lang="zh-CN" altLang="en-US"/>
          </a:p>
        </p:txBody>
      </p:sp>
      <p:sp>
        <p:nvSpPr>
          <p:cNvPr id="62" name="TextBox 62"/>
          <p:cNvSpPr txBox="1"/>
          <p:nvPr/>
        </p:nvSpPr>
        <p:spPr>
          <a:xfrm>
            <a:off x="603033" y="1029918"/>
            <a:ext cx="2959437"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情感分析</a:t>
            </a:r>
            <a:endParaRPr lang="en-US" sz="3667" dirty="0">
              <a:solidFill>
                <a:srgbClr val="005BAB"/>
              </a:solidFill>
              <a:ea typeface="字由点字典黑 65J" panose="00020600040101010101" charset="-122"/>
            </a:endParaRPr>
          </a:p>
        </p:txBody>
      </p:sp>
      <p:grpSp>
        <p:nvGrpSpPr>
          <p:cNvPr id="2" name="Group 16">
            <a:extLst>
              <a:ext uri="{FF2B5EF4-FFF2-40B4-BE49-F238E27FC236}">
                <a16:creationId xmlns:a16="http://schemas.microsoft.com/office/drawing/2014/main" id="{528AEC09-6293-77A0-80E5-27E71E2081C2}"/>
              </a:ext>
            </a:extLst>
          </p:cNvPr>
          <p:cNvGrpSpPr/>
          <p:nvPr/>
        </p:nvGrpSpPr>
        <p:grpSpPr>
          <a:xfrm>
            <a:off x="11142860" y="0"/>
            <a:ext cx="1049141" cy="758816"/>
            <a:chOff x="0" y="0"/>
            <a:chExt cx="2098282" cy="1517632"/>
          </a:xfrm>
          <a:solidFill>
            <a:srgbClr val="005BAB">
              <a:alpha val="27000"/>
            </a:srgbClr>
          </a:solidFill>
        </p:grpSpPr>
        <p:sp>
          <p:nvSpPr>
            <p:cNvPr id="65" name="Freeform 17">
              <a:extLst>
                <a:ext uri="{FF2B5EF4-FFF2-40B4-BE49-F238E27FC236}">
                  <a16:creationId xmlns:a16="http://schemas.microsoft.com/office/drawing/2014/main" id="{049A0BA8-B7AA-A59B-3297-BBCE25EB2521}"/>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66" name="图片 65">
            <a:extLst>
              <a:ext uri="{FF2B5EF4-FFF2-40B4-BE49-F238E27FC236}">
                <a16:creationId xmlns:a16="http://schemas.microsoft.com/office/drawing/2014/main" id="{BB489766-40DA-D4FD-2000-78C8B5F332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
        <p:nvSpPr>
          <p:cNvPr id="70" name="文本框 69">
            <a:extLst>
              <a:ext uri="{FF2B5EF4-FFF2-40B4-BE49-F238E27FC236}">
                <a16:creationId xmlns:a16="http://schemas.microsoft.com/office/drawing/2014/main" id="{E314BF27-FA00-2C76-C9AB-ADD4E896B479}"/>
              </a:ext>
            </a:extLst>
          </p:cNvPr>
          <p:cNvSpPr txBox="1"/>
          <p:nvPr/>
        </p:nvSpPr>
        <p:spPr>
          <a:xfrm>
            <a:off x="524275" y="1819813"/>
            <a:ext cx="3468256" cy="4178323"/>
          </a:xfrm>
          <a:prstGeom prst="rect">
            <a:avLst/>
          </a:prstGeom>
          <a:noFill/>
        </p:spPr>
        <p:txBody>
          <a:bodyPr wrap="square">
            <a:spAutoFit/>
          </a:bodyPr>
          <a:lstStyle/>
          <a:p>
            <a:pPr algn="just">
              <a:lnSpc>
                <a:spcPct val="114000"/>
              </a:lnSpc>
            </a:pPr>
            <a:r>
              <a:rPr lang="zh-CN" altLang="en-US" dirty="0"/>
              <a:t>在本实例中，我们使用</a:t>
            </a:r>
            <a:r>
              <a:rPr lang="en-US" altLang="zh-CN" dirty="0"/>
              <a:t>Text-CNN</a:t>
            </a:r>
            <a:r>
              <a:rPr lang="zh-CN" altLang="en-US" dirty="0"/>
              <a:t>模型对汽车评论进行情感分析。首先，对爬取到的评论进行分词和停用词过滤，生成词向量。</a:t>
            </a:r>
            <a:endParaRPr lang="en-US" altLang="zh-CN" dirty="0"/>
          </a:p>
          <a:p>
            <a:pPr algn="just">
              <a:lnSpc>
                <a:spcPct val="114000"/>
              </a:lnSpc>
            </a:pPr>
            <a:r>
              <a:rPr lang="zh-CN" altLang="en-US" dirty="0"/>
              <a:t>接下来，使用</a:t>
            </a:r>
            <a:r>
              <a:rPr lang="en-US" altLang="zh-CN" dirty="0"/>
              <a:t>Text-CNN</a:t>
            </a:r>
            <a:r>
              <a:rPr lang="zh-CN" altLang="en-US" dirty="0"/>
              <a:t>模型通过卷积操作提取文本的局部特征，并使用最大池化层和全连接层进行情感分类。模型训练过程中采用多通道的词向量设置，以便更好地适应汽车话题。</a:t>
            </a:r>
            <a:endParaRPr lang="en-US" altLang="zh-CN" dirty="0"/>
          </a:p>
          <a:p>
            <a:pPr algn="just">
              <a:lnSpc>
                <a:spcPct val="114000"/>
              </a:lnSpc>
            </a:pPr>
            <a:r>
              <a:rPr lang="zh-CN" altLang="en-US" dirty="0"/>
              <a:t>最终，通过封装的</a:t>
            </a:r>
            <a:r>
              <a:rPr lang="en-US" altLang="zh-CN" dirty="0"/>
              <a:t>Predictor</a:t>
            </a:r>
            <a:r>
              <a:rPr lang="zh-CN" altLang="en-US" dirty="0"/>
              <a:t>类对评论进行情感预测，并将结果添加到评论数据中。</a:t>
            </a:r>
          </a:p>
        </p:txBody>
      </p:sp>
      <p:pic>
        <p:nvPicPr>
          <p:cNvPr id="48" name="图片 47">
            <a:extLst>
              <a:ext uri="{FF2B5EF4-FFF2-40B4-BE49-F238E27FC236}">
                <a16:creationId xmlns:a16="http://schemas.microsoft.com/office/drawing/2014/main" id="{0D00D728-4F0D-DDEE-80F7-E7DEE8CEA188}"/>
              </a:ext>
            </a:extLst>
          </p:cNvPr>
          <p:cNvPicPr>
            <a:picLocks noChangeAspect="1"/>
          </p:cNvPicPr>
          <p:nvPr/>
        </p:nvPicPr>
        <p:blipFill>
          <a:blip r:embed="rId3"/>
          <a:stretch>
            <a:fillRect/>
          </a:stretch>
        </p:blipFill>
        <p:spPr>
          <a:xfrm>
            <a:off x="4239674" y="3321097"/>
            <a:ext cx="6892739" cy="3058158"/>
          </a:xfrm>
          <a:prstGeom prst="rect">
            <a:avLst/>
          </a:prstGeom>
        </p:spPr>
      </p:pic>
      <p:pic>
        <p:nvPicPr>
          <p:cNvPr id="52" name="图片 51">
            <a:extLst>
              <a:ext uri="{FF2B5EF4-FFF2-40B4-BE49-F238E27FC236}">
                <a16:creationId xmlns:a16="http://schemas.microsoft.com/office/drawing/2014/main" id="{D74EF0C5-C8B9-D978-C97E-89E3A8EDB3FD}"/>
              </a:ext>
            </a:extLst>
          </p:cNvPr>
          <p:cNvPicPr>
            <a:picLocks noChangeAspect="1"/>
          </p:cNvPicPr>
          <p:nvPr/>
        </p:nvPicPr>
        <p:blipFill>
          <a:blip r:embed="rId4"/>
          <a:stretch>
            <a:fillRect/>
          </a:stretch>
        </p:blipFill>
        <p:spPr>
          <a:xfrm>
            <a:off x="4239674" y="478745"/>
            <a:ext cx="7234083" cy="2790018"/>
          </a:xfrm>
          <a:prstGeom prst="rect">
            <a:avLst/>
          </a:prstGeom>
        </p:spPr>
      </p:pic>
    </p:spTree>
    <p:extLst>
      <p:ext uri="{BB962C8B-B14F-4D97-AF65-F5344CB8AC3E}">
        <p14:creationId xmlns:p14="http://schemas.microsoft.com/office/powerpoint/2010/main" val="1059629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582367"/>
            <a:ext cx="2959438" cy="0"/>
          </a:xfrm>
          <a:prstGeom prst="line">
            <a:avLst/>
          </a:prstGeom>
          <a:ln w="28575" cap="rnd">
            <a:solidFill>
              <a:srgbClr val="005BAB"/>
            </a:solidFill>
            <a:prstDash val="solid"/>
            <a:headEnd type="oval" w="lg" len="lg"/>
            <a:tailEnd type="triangle" w="lg" len="med"/>
          </a:ln>
        </p:spPr>
        <p:txBody>
          <a:bodyPr/>
          <a:lstStyle/>
          <a:p>
            <a:endParaRPr lang="zh-CN" altLang="en-US"/>
          </a:p>
        </p:txBody>
      </p:sp>
      <p:sp>
        <p:nvSpPr>
          <p:cNvPr id="62" name="TextBox 62"/>
          <p:cNvSpPr txBox="1"/>
          <p:nvPr/>
        </p:nvSpPr>
        <p:spPr>
          <a:xfrm>
            <a:off x="603033" y="1029918"/>
            <a:ext cx="2959437"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综合分析</a:t>
            </a:r>
            <a:endParaRPr lang="en-US" sz="3667" dirty="0">
              <a:solidFill>
                <a:srgbClr val="005BAB"/>
              </a:solidFill>
              <a:ea typeface="字由点字典黑 65J" panose="00020600040101010101" charset="-122"/>
            </a:endParaRPr>
          </a:p>
        </p:txBody>
      </p:sp>
      <p:grpSp>
        <p:nvGrpSpPr>
          <p:cNvPr id="2" name="Group 16">
            <a:extLst>
              <a:ext uri="{FF2B5EF4-FFF2-40B4-BE49-F238E27FC236}">
                <a16:creationId xmlns:a16="http://schemas.microsoft.com/office/drawing/2014/main" id="{528AEC09-6293-77A0-80E5-27E71E2081C2}"/>
              </a:ext>
            </a:extLst>
          </p:cNvPr>
          <p:cNvGrpSpPr/>
          <p:nvPr/>
        </p:nvGrpSpPr>
        <p:grpSpPr>
          <a:xfrm>
            <a:off x="11142860" y="0"/>
            <a:ext cx="1049141" cy="758816"/>
            <a:chOff x="0" y="0"/>
            <a:chExt cx="2098282" cy="1517632"/>
          </a:xfrm>
          <a:solidFill>
            <a:srgbClr val="005BAB">
              <a:alpha val="27000"/>
            </a:srgbClr>
          </a:solidFill>
        </p:grpSpPr>
        <p:sp>
          <p:nvSpPr>
            <p:cNvPr id="65" name="Freeform 17">
              <a:extLst>
                <a:ext uri="{FF2B5EF4-FFF2-40B4-BE49-F238E27FC236}">
                  <a16:creationId xmlns:a16="http://schemas.microsoft.com/office/drawing/2014/main" id="{049A0BA8-B7AA-A59B-3297-BBCE25EB2521}"/>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66" name="图片 65">
            <a:extLst>
              <a:ext uri="{FF2B5EF4-FFF2-40B4-BE49-F238E27FC236}">
                <a16:creationId xmlns:a16="http://schemas.microsoft.com/office/drawing/2014/main" id="{BB489766-40DA-D4FD-2000-78C8B5F332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
        <p:nvSpPr>
          <p:cNvPr id="70" name="文本框 69">
            <a:extLst>
              <a:ext uri="{FF2B5EF4-FFF2-40B4-BE49-F238E27FC236}">
                <a16:creationId xmlns:a16="http://schemas.microsoft.com/office/drawing/2014/main" id="{E314BF27-FA00-2C76-C9AB-ADD4E896B479}"/>
              </a:ext>
            </a:extLst>
          </p:cNvPr>
          <p:cNvSpPr txBox="1"/>
          <p:nvPr/>
        </p:nvSpPr>
        <p:spPr>
          <a:xfrm>
            <a:off x="567648" y="1828106"/>
            <a:ext cx="3468256" cy="3862532"/>
          </a:xfrm>
          <a:prstGeom prst="rect">
            <a:avLst/>
          </a:prstGeom>
          <a:noFill/>
        </p:spPr>
        <p:txBody>
          <a:bodyPr wrap="square">
            <a:spAutoFit/>
          </a:bodyPr>
          <a:lstStyle/>
          <a:p>
            <a:pPr algn="just">
              <a:lnSpc>
                <a:spcPct val="114000"/>
              </a:lnSpc>
            </a:pPr>
            <a:r>
              <a:rPr lang="zh-CN" altLang="en-US" dirty="0"/>
              <a:t>在本实例中，我们通过</a:t>
            </a:r>
            <a:r>
              <a:rPr lang="en-US" altLang="zh-CN" dirty="0"/>
              <a:t>GPT</a:t>
            </a:r>
            <a:r>
              <a:rPr lang="zh-CN" altLang="en-US" dirty="0"/>
              <a:t>等大模型对汽车评论进行综合分析。首先将提取的热词、评论情感取向输入</a:t>
            </a:r>
            <a:r>
              <a:rPr lang="en-US" altLang="zh-CN" dirty="0"/>
              <a:t>GPT</a:t>
            </a:r>
            <a:r>
              <a:rPr lang="zh-CN" altLang="en-US" dirty="0"/>
              <a:t>模型，生成更详细的分析报告。</a:t>
            </a:r>
            <a:endParaRPr lang="en-US" altLang="zh-CN" dirty="0"/>
          </a:p>
          <a:p>
            <a:pPr algn="just">
              <a:lnSpc>
                <a:spcPct val="114000"/>
              </a:lnSpc>
            </a:pPr>
            <a:r>
              <a:rPr lang="zh-CN" altLang="en-US" dirty="0"/>
              <a:t>该报告提供了用户对不同方面的详细反馈和整体情感倾向，为汽车品牌的市场策略制定提供了重要依据。同时，利用数据可视化技术生成秦</a:t>
            </a:r>
            <a:r>
              <a:rPr lang="en-US" altLang="zh-CN" dirty="0"/>
              <a:t>PLUS</a:t>
            </a:r>
            <a:r>
              <a:rPr lang="zh-CN" altLang="en-US" dirty="0"/>
              <a:t>和宋</a:t>
            </a:r>
            <a:r>
              <a:rPr lang="en-US" altLang="zh-CN" dirty="0"/>
              <a:t>PLUS</a:t>
            </a:r>
            <a:r>
              <a:rPr lang="zh-CN" altLang="en-US" dirty="0"/>
              <a:t>汽车评论的可视化报告，直观展示了舆情分析结果，便于理解和应用。</a:t>
            </a:r>
          </a:p>
        </p:txBody>
      </p:sp>
      <p:pic>
        <p:nvPicPr>
          <p:cNvPr id="6" name="图片 5">
            <a:extLst>
              <a:ext uri="{FF2B5EF4-FFF2-40B4-BE49-F238E27FC236}">
                <a16:creationId xmlns:a16="http://schemas.microsoft.com/office/drawing/2014/main" id="{BBFEA350-AB40-8146-B4C5-213FFA0AF21A}"/>
              </a:ext>
            </a:extLst>
          </p:cNvPr>
          <p:cNvPicPr>
            <a:picLocks noChangeAspect="1"/>
          </p:cNvPicPr>
          <p:nvPr/>
        </p:nvPicPr>
        <p:blipFill>
          <a:blip r:embed="rId3"/>
          <a:stretch>
            <a:fillRect/>
          </a:stretch>
        </p:blipFill>
        <p:spPr>
          <a:xfrm>
            <a:off x="4309056" y="1127986"/>
            <a:ext cx="6531599" cy="4354400"/>
          </a:xfrm>
          <a:prstGeom prst="rect">
            <a:avLst/>
          </a:prstGeom>
        </p:spPr>
      </p:pic>
      <p:pic>
        <p:nvPicPr>
          <p:cNvPr id="50" name="图片 49">
            <a:extLst>
              <a:ext uri="{FF2B5EF4-FFF2-40B4-BE49-F238E27FC236}">
                <a16:creationId xmlns:a16="http://schemas.microsoft.com/office/drawing/2014/main" id="{D0C723D8-F6CC-E474-B6B1-0CB684369F8C}"/>
              </a:ext>
            </a:extLst>
          </p:cNvPr>
          <p:cNvPicPr>
            <a:picLocks noChangeAspect="1"/>
          </p:cNvPicPr>
          <p:nvPr/>
        </p:nvPicPr>
        <p:blipFill>
          <a:blip r:embed="rId4"/>
          <a:stretch>
            <a:fillRect/>
          </a:stretch>
        </p:blipFill>
        <p:spPr>
          <a:xfrm>
            <a:off x="4099994" y="1642753"/>
            <a:ext cx="7827033" cy="3891745"/>
          </a:xfrm>
          <a:prstGeom prst="rect">
            <a:avLst/>
          </a:prstGeom>
        </p:spPr>
      </p:pic>
      <p:pic>
        <p:nvPicPr>
          <p:cNvPr id="53" name="图片 52">
            <a:extLst>
              <a:ext uri="{FF2B5EF4-FFF2-40B4-BE49-F238E27FC236}">
                <a16:creationId xmlns:a16="http://schemas.microsoft.com/office/drawing/2014/main" id="{E3AFABD0-5FC2-079E-053C-0BB4C117C4FF}"/>
              </a:ext>
            </a:extLst>
          </p:cNvPr>
          <p:cNvPicPr>
            <a:picLocks noChangeAspect="1"/>
          </p:cNvPicPr>
          <p:nvPr/>
        </p:nvPicPr>
        <p:blipFill>
          <a:blip r:embed="rId5"/>
          <a:stretch>
            <a:fillRect/>
          </a:stretch>
        </p:blipFill>
        <p:spPr>
          <a:xfrm>
            <a:off x="3973954" y="2166868"/>
            <a:ext cx="7957665" cy="2960992"/>
          </a:xfrm>
          <a:prstGeom prst="rect">
            <a:avLst/>
          </a:prstGeom>
        </p:spPr>
      </p:pic>
      <p:pic>
        <p:nvPicPr>
          <p:cNvPr id="55" name="图片 54">
            <a:extLst>
              <a:ext uri="{FF2B5EF4-FFF2-40B4-BE49-F238E27FC236}">
                <a16:creationId xmlns:a16="http://schemas.microsoft.com/office/drawing/2014/main" id="{E3ED6154-68F9-98AD-9CEB-A7C2349F695F}"/>
              </a:ext>
            </a:extLst>
          </p:cNvPr>
          <p:cNvPicPr>
            <a:picLocks noChangeAspect="1"/>
          </p:cNvPicPr>
          <p:nvPr/>
        </p:nvPicPr>
        <p:blipFill>
          <a:blip r:embed="rId6"/>
          <a:stretch>
            <a:fillRect/>
          </a:stretch>
        </p:blipFill>
        <p:spPr>
          <a:xfrm>
            <a:off x="3964189" y="1294894"/>
            <a:ext cx="7865134" cy="4675537"/>
          </a:xfrm>
          <a:prstGeom prst="rect">
            <a:avLst/>
          </a:prstGeom>
        </p:spPr>
      </p:pic>
    </p:spTree>
    <p:extLst>
      <p:ext uri="{BB962C8B-B14F-4D97-AF65-F5344CB8AC3E}">
        <p14:creationId xmlns:p14="http://schemas.microsoft.com/office/powerpoint/2010/main" val="425894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0"/>
                                        </p:tgtEl>
                                      </p:cBhvr>
                                    </p:animEffect>
                                    <p:set>
                                      <p:cBhvr>
                                        <p:cTn id="12" dur="1" fill="hold">
                                          <p:stCondLst>
                                            <p:cond delay="499"/>
                                          </p:stCondLst>
                                        </p:cTn>
                                        <p:tgtEl>
                                          <p:spTgt spid="5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2021693" y="2955957"/>
            <a:ext cx="8148612"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总结与展望</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3761355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7407EBEF-D823-66B8-E61D-8103BF90E538}"/>
              </a:ext>
            </a:extLst>
          </p:cNvPr>
          <p:cNvGrpSpPr/>
          <p:nvPr/>
        </p:nvGrpSpPr>
        <p:grpSpPr>
          <a:xfrm>
            <a:off x="1431415" y="4484606"/>
            <a:ext cx="4664585" cy="1594984"/>
            <a:chOff x="966534" y="4390656"/>
            <a:chExt cx="4664585" cy="1594984"/>
          </a:xfrm>
        </p:grpSpPr>
        <p:grpSp>
          <p:nvGrpSpPr>
            <p:cNvPr id="11" name="Group 48">
              <a:extLst>
                <a:ext uri="{FF2B5EF4-FFF2-40B4-BE49-F238E27FC236}">
                  <a16:creationId xmlns:a16="http://schemas.microsoft.com/office/drawing/2014/main" id="{5ADAA23A-A6DD-F848-4D97-7AD8CC39B6D3}"/>
                </a:ext>
              </a:extLst>
            </p:cNvPr>
            <p:cNvGrpSpPr/>
            <p:nvPr/>
          </p:nvGrpSpPr>
          <p:grpSpPr>
            <a:xfrm>
              <a:off x="966534" y="4390656"/>
              <a:ext cx="4664585" cy="1594984"/>
              <a:chOff x="0" y="0"/>
              <a:chExt cx="16731460" cy="2475598"/>
            </a:xfrm>
          </p:grpSpPr>
          <p:sp>
            <p:nvSpPr>
              <p:cNvPr id="12" name="Freeform 49">
                <a:extLst>
                  <a:ext uri="{FF2B5EF4-FFF2-40B4-BE49-F238E27FC236}">
                    <a16:creationId xmlns:a16="http://schemas.microsoft.com/office/drawing/2014/main" id="{95018FD3-16E2-8D16-3E03-B39DD2AB382D}"/>
                  </a:ext>
                </a:extLst>
              </p:cNvPr>
              <p:cNvSpPr/>
              <p:nvPr/>
            </p:nvSpPr>
            <p:spPr>
              <a:xfrm>
                <a:off x="0" y="0"/>
                <a:ext cx="16731487" cy="2475611"/>
              </a:xfrm>
              <a:prstGeom prst="roundRect">
                <a:avLst/>
              </a:prstGeom>
              <a:solidFill>
                <a:srgbClr val="F8F8F8"/>
              </a:solidFill>
            </p:spPr>
            <p:txBody>
              <a:bodyPr/>
              <a:lstStyle/>
              <a:p>
                <a:endParaRPr lang="zh-CN" altLang="en-US"/>
              </a:p>
            </p:txBody>
          </p:sp>
        </p:grpSp>
        <p:sp>
          <p:nvSpPr>
            <p:cNvPr id="16" name="TextBox 63">
              <a:extLst>
                <a:ext uri="{FF2B5EF4-FFF2-40B4-BE49-F238E27FC236}">
                  <a16:creationId xmlns:a16="http://schemas.microsoft.com/office/drawing/2014/main" id="{C11CB883-44D3-80E3-92D1-85FB4CC2AE4B}"/>
                </a:ext>
              </a:extLst>
            </p:cNvPr>
            <p:cNvSpPr txBox="1"/>
            <p:nvPr/>
          </p:nvSpPr>
          <p:spPr>
            <a:xfrm>
              <a:off x="1189360" y="4556364"/>
              <a:ext cx="4178231" cy="1218282"/>
            </a:xfrm>
            <a:prstGeom prst="rect">
              <a:avLst/>
            </a:prstGeom>
          </p:spPr>
          <p:txBody>
            <a:bodyPr wrap="square" lIns="0" tIns="0" rIns="0" bIns="0" rtlCol="0" anchor="t">
              <a:spAutoFit/>
            </a:bodyPr>
            <a:lstStyle/>
            <a:p>
              <a:pPr algn="just">
                <a:lnSpc>
                  <a:spcPts val="1873"/>
                </a:lnSpc>
              </a:pPr>
              <a:r>
                <a:rPr lang="zh-CN" altLang="en-US" sz="1867" dirty="0">
                  <a:solidFill>
                    <a:srgbClr val="000000"/>
                  </a:solidFill>
                  <a:latin typeface="Times New Roman" panose="02020603050405020304" pitchFamily="18" charset="0"/>
                  <a:ea typeface="仿宋" panose="02010609060101010101" pitchFamily="49" charset="-122"/>
                </a:rPr>
                <a:t>    通过应用最新的深度学习技术和大模型</a:t>
              </a:r>
              <a:r>
                <a:rPr lang="en-US" altLang="zh-CN" sz="1867" dirty="0">
                  <a:solidFill>
                    <a:srgbClr val="000000"/>
                  </a:solidFill>
                  <a:latin typeface="Times New Roman" panose="02020603050405020304" pitchFamily="18" charset="0"/>
                  <a:ea typeface="仿宋" panose="02010609060101010101" pitchFamily="49" charset="-122"/>
                </a:rPr>
                <a:t>API</a:t>
              </a:r>
              <a:r>
                <a:rPr lang="zh-CN" altLang="en-US" sz="1867" dirty="0">
                  <a:solidFill>
                    <a:srgbClr val="000000"/>
                  </a:solidFill>
                  <a:latin typeface="Times New Roman" panose="02020603050405020304" pitchFamily="18" charset="0"/>
                  <a:ea typeface="仿宋" panose="02010609060101010101" pitchFamily="49" charset="-122"/>
                </a:rPr>
                <a:t>调用（例如</a:t>
              </a:r>
              <a:r>
                <a:rPr lang="en-US" altLang="zh-CN" sz="1867" dirty="0">
                  <a:solidFill>
                    <a:srgbClr val="000000"/>
                  </a:solidFill>
                  <a:latin typeface="Times New Roman" panose="02020603050405020304" pitchFamily="18" charset="0"/>
                  <a:ea typeface="仿宋" panose="02010609060101010101" pitchFamily="49" charset="-122"/>
                </a:rPr>
                <a:t>ChatGPT</a:t>
              </a:r>
              <a:r>
                <a:rPr lang="zh-CN" altLang="en-US" sz="1867" dirty="0">
                  <a:solidFill>
                    <a:srgbClr val="000000"/>
                  </a:solidFill>
                  <a:latin typeface="Times New Roman" panose="02020603050405020304" pitchFamily="18" charset="0"/>
                  <a:ea typeface="仿宋" panose="02010609060101010101" pitchFamily="49" charset="-122"/>
                </a:rPr>
                <a:t>），显著提高了文本数据的情感分析和主题识别的准确性，能够更好地理解复杂的文本内容和上下文关系</a:t>
              </a:r>
              <a:endParaRPr lang="en-US" sz="1867" dirty="0">
                <a:solidFill>
                  <a:srgbClr val="3B424B"/>
                </a:solidFill>
                <a:latin typeface="Times New Roman" panose="02020603050405020304" pitchFamily="18" charset="0"/>
                <a:ea typeface="仿宋" panose="02010609060101010101" pitchFamily="49" charset="-122"/>
              </a:endParaRPr>
            </a:p>
          </p:txBody>
        </p:sp>
      </p:grpSp>
      <p:grpSp>
        <p:nvGrpSpPr>
          <p:cNvPr id="29" name="组合 28">
            <a:extLst>
              <a:ext uri="{FF2B5EF4-FFF2-40B4-BE49-F238E27FC236}">
                <a16:creationId xmlns:a16="http://schemas.microsoft.com/office/drawing/2014/main" id="{1CEFBF90-DF08-E50F-2CEE-490D709E546B}"/>
              </a:ext>
            </a:extLst>
          </p:cNvPr>
          <p:cNvGrpSpPr/>
          <p:nvPr/>
        </p:nvGrpSpPr>
        <p:grpSpPr>
          <a:xfrm>
            <a:off x="1411610" y="2255093"/>
            <a:ext cx="4664592" cy="1718529"/>
            <a:chOff x="946728" y="2161143"/>
            <a:chExt cx="4962753" cy="1718529"/>
          </a:xfrm>
        </p:grpSpPr>
        <p:grpSp>
          <p:nvGrpSpPr>
            <p:cNvPr id="2" name="Group 48">
              <a:extLst>
                <a:ext uri="{FF2B5EF4-FFF2-40B4-BE49-F238E27FC236}">
                  <a16:creationId xmlns:a16="http://schemas.microsoft.com/office/drawing/2014/main" id="{C5529693-A42B-FD2B-7FF2-92A1033662F8}"/>
                </a:ext>
              </a:extLst>
            </p:cNvPr>
            <p:cNvGrpSpPr/>
            <p:nvPr/>
          </p:nvGrpSpPr>
          <p:grpSpPr>
            <a:xfrm>
              <a:off x="946728" y="2161143"/>
              <a:ext cx="4962753" cy="1718529"/>
              <a:chOff x="0" y="0"/>
              <a:chExt cx="16731460" cy="2475598"/>
            </a:xfrm>
          </p:grpSpPr>
          <p:sp>
            <p:nvSpPr>
              <p:cNvPr id="5" name="Freeform 49">
                <a:extLst>
                  <a:ext uri="{FF2B5EF4-FFF2-40B4-BE49-F238E27FC236}">
                    <a16:creationId xmlns:a16="http://schemas.microsoft.com/office/drawing/2014/main" id="{A5746984-E01B-108C-DEBD-362F4E6901D1}"/>
                  </a:ext>
                </a:extLst>
              </p:cNvPr>
              <p:cNvSpPr/>
              <p:nvPr/>
            </p:nvSpPr>
            <p:spPr>
              <a:xfrm>
                <a:off x="0" y="0"/>
                <a:ext cx="16731487" cy="2475611"/>
              </a:xfrm>
              <a:prstGeom prst="roundRect">
                <a:avLst/>
              </a:prstGeom>
              <a:solidFill>
                <a:srgbClr val="F8F8F8"/>
              </a:solidFill>
            </p:spPr>
            <p:txBody>
              <a:bodyPr/>
              <a:lstStyle/>
              <a:p>
                <a:endParaRPr lang="zh-CN" altLang="en-US"/>
              </a:p>
            </p:txBody>
          </p:sp>
        </p:grpSp>
        <p:sp>
          <p:nvSpPr>
            <p:cNvPr id="10" name="TextBox 63">
              <a:extLst>
                <a:ext uri="{FF2B5EF4-FFF2-40B4-BE49-F238E27FC236}">
                  <a16:creationId xmlns:a16="http://schemas.microsoft.com/office/drawing/2014/main" id="{D29D3A24-2A5C-3D00-775B-CC332274CCDC}"/>
                </a:ext>
              </a:extLst>
            </p:cNvPr>
            <p:cNvSpPr txBox="1"/>
            <p:nvPr/>
          </p:nvSpPr>
          <p:spPr>
            <a:xfrm>
              <a:off x="1149928" y="2520866"/>
              <a:ext cx="4500245" cy="1218282"/>
            </a:xfrm>
            <a:prstGeom prst="rect">
              <a:avLst/>
            </a:prstGeom>
          </p:spPr>
          <p:txBody>
            <a:bodyPr wrap="square" lIns="0" tIns="0" rIns="0" bIns="0" rtlCol="0" anchor="t">
              <a:spAutoFit/>
            </a:bodyPr>
            <a:lstStyle/>
            <a:p>
              <a:pPr algn="just">
                <a:lnSpc>
                  <a:spcPts val="1873"/>
                </a:lnSpc>
              </a:pPr>
              <a:r>
                <a:rPr lang="zh-CN" altLang="en-US" sz="1867" dirty="0">
                  <a:solidFill>
                    <a:srgbClr val="000000"/>
                  </a:solidFill>
                  <a:latin typeface="Times New Roman" panose="02020603050405020304" pitchFamily="18" charset="0"/>
                  <a:ea typeface="仿宋" panose="02010609060101010101" pitchFamily="49" charset="-122"/>
                </a:rPr>
                <a:t>    论文中提出了一个综合舆情分析系统架构，涵盖数据采集、处理、分析到展示全流程。</a:t>
              </a:r>
              <a:endParaRPr lang="en-US" altLang="zh-CN" sz="1867" dirty="0">
                <a:solidFill>
                  <a:srgbClr val="000000"/>
                </a:solidFill>
                <a:latin typeface="Times New Roman" panose="02020603050405020304" pitchFamily="18" charset="0"/>
                <a:ea typeface="仿宋" panose="02010609060101010101" pitchFamily="49" charset="-122"/>
              </a:endParaRPr>
            </a:p>
            <a:p>
              <a:pPr algn="just">
                <a:lnSpc>
                  <a:spcPts val="1873"/>
                </a:lnSpc>
              </a:pPr>
              <a:r>
                <a:rPr lang="zh-CN" altLang="en-US" sz="1867" dirty="0">
                  <a:solidFill>
                    <a:srgbClr val="000000"/>
                  </a:solidFill>
                  <a:latin typeface="Times New Roman" panose="02020603050405020304" pitchFamily="18" charset="0"/>
                  <a:ea typeface="仿宋" panose="02010609060101010101" pitchFamily="49" charset="-122"/>
                </a:rPr>
                <a:t>    这种多技术的融合为舆情分析提供了更准确、全面的视角。</a:t>
              </a:r>
              <a:endParaRPr lang="en-US" sz="1867" dirty="0">
                <a:solidFill>
                  <a:srgbClr val="000000"/>
                </a:solidFill>
                <a:latin typeface="Times New Roman" panose="02020603050405020304" pitchFamily="18" charset="0"/>
                <a:ea typeface="仿宋" panose="02010609060101010101" pitchFamily="49" charset="-122"/>
              </a:endParaRPr>
            </a:p>
          </p:txBody>
        </p:sp>
      </p:grpSp>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sp>
        <p:nvSpPr>
          <p:cNvPr id="47" name="AutoShape 47"/>
          <p:cNvSpPr/>
          <p:nvPr/>
        </p:nvSpPr>
        <p:spPr>
          <a:xfrm>
            <a:off x="1007380" y="1703613"/>
            <a:ext cx="2959438" cy="0"/>
          </a:xfrm>
          <a:prstGeom prst="line">
            <a:avLst/>
          </a:prstGeom>
          <a:ln w="28575" cap="rnd">
            <a:solidFill>
              <a:srgbClr val="0058E0"/>
            </a:solidFill>
            <a:prstDash val="solid"/>
            <a:headEnd type="oval" w="lg" len="lg"/>
            <a:tailEnd type="triangle" w="lg" len="med"/>
          </a:ln>
        </p:spPr>
        <p:txBody>
          <a:bodyPr/>
          <a:lstStyle/>
          <a:p>
            <a:endParaRPr lang="zh-CN" altLang="en-US"/>
          </a:p>
        </p:txBody>
      </p:sp>
      <p:sp>
        <p:nvSpPr>
          <p:cNvPr id="61" name="TextBox 61"/>
          <p:cNvSpPr txBox="1"/>
          <p:nvPr/>
        </p:nvSpPr>
        <p:spPr>
          <a:xfrm>
            <a:off x="684212" y="1029918"/>
            <a:ext cx="2961026"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项目创新</a:t>
            </a:r>
            <a:endParaRPr lang="en-US" sz="3667" dirty="0">
              <a:solidFill>
                <a:srgbClr val="005BAB"/>
              </a:solidFill>
              <a:ea typeface="字由点字典黑 65J" panose="00020600040101010101" charset="-122"/>
            </a:endParaRPr>
          </a:p>
        </p:txBody>
      </p:sp>
      <p:grpSp>
        <p:nvGrpSpPr>
          <p:cNvPr id="68" name="Group 16">
            <a:extLst>
              <a:ext uri="{FF2B5EF4-FFF2-40B4-BE49-F238E27FC236}">
                <a16:creationId xmlns:a16="http://schemas.microsoft.com/office/drawing/2014/main" id="{00ECEBC5-C2FB-35D4-6F83-70830E6E3785}"/>
              </a:ext>
            </a:extLst>
          </p:cNvPr>
          <p:cNvGrpSpPr/>
          <p:nvPr/>
        </p:nvGrpSpPr>
        <p:grpSpPr>
          <a:xfrm>
            <a:off x="11142860" y="0"/>
            <a:ext cx="1049141" cy="758816"/>
            <a:chOff x="0" y="0"/>
            <a:chExt cx="2098282" cy="1517632"/>
          </a:xfrm>
          <a:solidFill>
            <a:srgbClr val="005BAB">
              <a:alpha val="27000"/>
            </a:srgbClr>
          </a:solidFill>
        </p:grpSpPr>
        <p:sp>
          <p:nvSpPr>
            <p:cNvPr id="69" name="Freeform 17">
              <a:extLst>
                <a:ext uri="{FF2B5EF4-FFF2-40B4-BE49-F238E27FC236}">
                  <a16:creationId xmlns:a16="http://schemas.microsoft.com/office/drawing/2014/main" id="{0E0C1EB9-7FEC-5D9B-314F-22ACF7A49479}"/>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0" name="图片 69">
            <a:extLst>
              <a:ext uri="{FF2B5EF4-FFF2-40B4-BE49-F238E27FC236}">
                <a16:creationId xmlns:a16="http://schemas.microsoft.com/office/drawing/2014/main" id="{0CC1439C-5A4A-31D8-3DCF-CB9134830B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7" name="Group 50">
            <a:extLst>
              <a:ext uri="{FF2B5EF4-FFF2-40B4-BE49-F238E27FC236}">
                <a16:creationId xmlns:a16="http://schemas.microsoft.com/office/drawing/2014/main" id="{E60019B0-6847-25B5-45FA-6149201F318C}"/>
              </a:ext>
            </a:extLst>
          </p:cNvPr>
          <p:cNvGrpSpPr/>
          <p:nvPr/>
        </p:nvGrpSpPr>
        <p:grpSpPr>
          <a:xfrm>
            <a:off x="1305001" y="2040142"/>
            <a:ext cx="2786646" cy="504190"/>
            <a:chOff x="0" y="0"/>
            <a:chExt cx="5573292" cy="1008380"/>
          </a:xfrm>
        </p:grpSpPr>
        <p:sp>
          <p:nvSpPr>
            <p:cNvPr id="8" name="Freeform 51">
              <a:extLst>
                <a:ext uri="{FF2B5EF4-FFF2-40B4-BE49-F238E27FC236}">
                  <a16:creationId xmlns:a16="http://schemas.microsoft.com/office/drawing/2014/main" id="{9F8DB351-0B6E-9618-0EDA-A48701C34139}"/>
                </a:ext>
              </a:extLst>
            </p:cNvPr>
            <p:cNvSpPr/>
            <p:nvPr/>
          </p:nvSpPr>
          <p:spPr>
            <a:xfrm>
              <a:off x="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9" name="TextBox 52">
              <a:extLst>
                <a:ext uri="{FF2B5EF4-FFF2-40B4-BE49-F238E27FC236}">
                  <a16:creationId xmlns:a16="http://schemas.microsoft.com/office/drawing/2014/main" id="{EC6D9CCF-88FE-F11A-BA83-7A6921C06C8C}"/>
                </a:ext>
              </a:extLst>
            </p:cNvPr>
            <p:cNvSpPr txBox="1"/>
            <p:nvPr/>
          </p:nvSpPr>
          <p:spPr>
            <a:xfrm>
              <a:off x="0" y="0"/>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集成分析架构</a:t>
              </a:r>
              <a:endParaRPr lang="en-US" sz="2400" dirty="0">
                <a:solidFill>
                  <a:srgbClr val="FFFFFF"/>
                </a:solidFill>
                <a:ea typeface="字由点字典黑 65J" panose="00020600040101010101" charset="-122"/>
              </a:endParaRPr>
            </a:p>
          </p:txBody>
        </p:sp>
      </p:grpSp>
      <p:grpSp>
        <p:nvGrpSpPr>
          <p:cNvPr id="13" name="Group 50">
            <a:extLst>
              <a:ext uri="{FF2B5EF4-FFF2-40B4-BE49-F238E27FC236}">
                <a16:creationId xmlns:a16="http://schemas.microsoft.com/office/drawing/2014/main" id="{475D6EA5-001A-E243-BC05-4151E080C80A}"/>
              </a:ext>
            </a:extLst>
          </p:cNvPr>
          <p:cNvGrpSpPr/>
          <p:nvPr/>
        </p:nvGrpSpPr>
        <p:grpSpPr>
          <a:xfrm>
            <a:off x="1305001" y="4059866"/>
            <a:ext cx="3922949" cy="504195"/>
            <a:chOff x="-213216" y="-31547"/>
            <a:chExt cx="7148945" cy="1008389"/>
          </a:xfrm>
        </p:grpSpPr>
        <p:sp>
          <p:nvSpPr>
            <p:cNvPr id="14" name="Freeform 51">
              <a:extLst>
                <a:ext uri="{FF2B5EF4-FFF2-40B4-BE49-F238E27FC236}">
                  <a16:creationId xmlns:a16="http://schemas.microsoft.com/office/drawing/2014/main" id="{BC1A5296-61E9-CBD6-A164-6BB37F6C2A94}"/>
                </a:ext>
              </a:extLst>
            </p:cNvPr>
            <p:cNvSpPr/>
            <p:nvPr/>
          </p:nvSpPr>
          <p:spPr>
            <a:xfrm>
              <a:off x="-213216" y="-31547"/>
              <a:ext cx="7148945" cy="1008389"/>
            </a:xfrm>
            <a:prstGeom prst="roundRect">
              <a:avLst>
                <a:gd name="adj" fmla="val 50000"/>
              </a:avLst>
            </a:prstGeom>
            <a:solidFill>
              <a:srgbClr val="005BAB"/>
            </a:solidFill>
          </p:spPr>
          <p:txBody>
            <a:bodyPr/>
            <a:lstStyle/>
            <a:p>
              <a:endParaRPr lang="zh-CN" altLang="en-US" sz="1200" dirty="0"/>
            </a:p>
          </p:txBody>
        </p:sp>
        <p:sp>
          <p:nvSpPr>
            <p:cNvPr id="15" name="TextBox 52">
              <a:extLst>
                <a:ext uri="{FF2B5EF4-FFF2-40B4-BE49-F238E27FC236}">
                  <a16:creationId xmlns:a16="http://schemas.microsoft.com/office/drawing/2014/main" id="{93BB2DC4-C0C1-7660-A796-C887E4FE846A}"/>
                </a:ext>
              </a:extLst>
            </p:cNvPr>
            <p:cNvSpPr txBox="1"/>
            <p:nvPr/>
          </p:nvSpPr>
          <p:spPr>
            <a:xfrm>
              <a:off x="0" y="0"/>
              <a:ext cx="6844145" cy="928488"/>
            </a:xfrm>
            <a:prstGeom prst="round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深度学习与大模型的应用</a:t>
              </a:r>
              <a:endParaRPr lang="en-US" sz="2400" dirty="0">
                <a:solidFill>
                  <a:srgbClr val="FFFFFF"/>
                </a:solidFill>
                <a:ea typeface="字由点字典黑 65J" panose="00020600040101010101" charset="-122"/>
              </a:endParaRPr>
            </a:p>
          </p:txBody>
        </p:sp>
      </p:grpSp>
      <p:grpSp>
        <p:nvGrpSpPr>
          <p:cNvPr id="17" name="Group 48">
            <a:extLst>
              <a:ext uri="{FF2B5EF4-FFF2-40B4-BE49-F238E27FC236}">
                <a16:creationId xmlns:a16="http://schemas.microsoft.com/office/drawing/2014/main" id="{17F7D73F-2F67-F26A-DB3E-06CD73EF9E57}"/>
              </a:ext>
            </a:extLst>
          </p:cNvPr>
          <p:cNvGrpSpPr/>
          <p:nvPr/>
        </p:nvGrpSpPr>
        <p:grpSpPr>
          <a:xfrm>
            <a:off x="7183350" y="2255093"/>
            <a:ext cx="3168073" cy="1718520"/>
            <a:chOff x="0" y="0"/>
            <a:chExt cx="16731460" cy="2475598"/>
          </a:xfrm>
        </p:grpSpPr>
        <p:sp>
          <p:nvSpPr>
            <p:cNvPr id="18" name="Freeform 49">
              <a:extLst>
                <a:ext uri="{FF2B5EF4-FFF2-40B4-BE49-F238E27FC236}">
                  <a16:creationId xmlns:a16="http://schemas.microsoft.com/office/drawing/2014/main" id="{AF1911E2-00DB-0C60-32EF-59FE3B2FC643}"/>
                </a:ext>
              </a:extLst>
            </p:cNvPr>
            <p:cNvSpPr/>
            <p:nvPr/>
          </p:nvSpPr>
          <p:spPr>
            <a:xfrm>
              <a:off x="0" y="0"/>
              <a:ext cx="16731487" cy="2475611"/>
            </a:xfrm>
            <a:prstGeom prst="roundRect">
              <a:avLst/>
            </a:prstGeom>
            <a:solidFill>
              <a:srgbClr val="F8F8F8"/>
            </a:solidFill>
          </p:spPr>
          <p:txBody>
            <a:bodyPr/>
            <a:lstStyle/>
            <a:p>
              <a:endParaRPr lang="zh-CN" altLang="en-US"/>
            </a:p>
          </p:txBody>
        </p:sp>
      </p:grpSp>
      <p:grpSp>
        <p:nvGrpSpPr>
          <p:cNvPr id="19" name="Group 50">
            <a:extLst>
              <a:ext uri="{FF2B5EF4-FFF2-40B4-BE49-F238E27FC236}">
                <a16:creationId xmlns:a16="http://schemas.microsoft.com/office/drawing/2014/main" id="{AAC07142-22DD-5D88-E2E5-CB82AB77593D}"/>
              </a:ext>
            </a:extLst>
          </p:cNvPr>
          <p:cNvGrpSpPr/>
          <p:nvPr/>
        </p:nvGrpSpPr>
        <p:grpSpPr>
          <a:xfrm>
            <a:off x="7076742" y="2040142"/>
            <a:ext cx="2786646" cy="504190"/>
            <a:chOff x="0" y="0"/>
            <a:chExt cx="5573292" cy="1008380"/>
          </a:xfrm>
        </p:grpSpPr>
        <p:sp>
          <p:nvSpPr>
            <p:cNvPr id="20" name="Freeform 51">
              <a:extLst>
                <a:ext uri="{FF2B5EF4-FFF2-40B4-BE49-F238E27FC236}">
                  <a16:creationId xmlns:a16="http://schemas.microsoft.com/office/drawing/2014/main" id="{E19EA91F-8506-6793-274B-E63A4DD2F3D4}"/>
                </a:ext>
              </a:extLst>
            </p:cNvPr>
            <p:cNvSpPr/>
            <p:nvPr/>
          </p:nvSpPr>
          <p:spPr>
            <a:xfrm>
              <a:off x="0" y="0"/>
              <a:ext cx="5573268"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21" name="TextBox 52">
              <a:extLst>
                <a:ext uri="{FF2B5EF4-FFF2-40B4-BE49-F238E27FC236}">
                  <a16:creationId xmlns:a16="http://schemas.microsoft.com/office/drawing/2014/main" id="{548DDBBA-2A3E-06E0-30FC-04BC73E9E335}"/>
                </a:ext>
              </a:extLst>
            </p:cNvPr>
            <p:cNvSpPr txBox="1"/>
            <p:nvPr/>
          </p:nvSpPr>
          <p:spPr>
            <a:xfrm>
              <a:off x="0" y="0"/>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动态趋势预测</a:t>
              </a:r>
              <a:endParaRPr lang="en-US" sz="2400" dirty="0">
                <a:solidFill>
                  <a:srgbClr val="FFFFFF"/>
                </a:solidFill>
                <a:ea typeface="字由点字典黑 65J" panose="00020600040101010101" charset="-122"/>
              </a:endParaRPr>
            </a:p>
          </p:txBody>
        </p:sp>
      </p:grpSp>
      <p:sp>
        <p:nvSpPr>
          <p:cNvPr id="22" name="TextBox 63">
            <a:extLst>
              <a:ext uri="{FF2B5EF4-FFF2-40B4-BE49-F238E27FC236}">
                <a16:creationId xmlns:a16="http://schemas.microsoft.com/office/drawing/2014/main" id="{6FEB98D6-D2DC-B99D-A0A2-4038868BD746}"/>
              </a:ext>
            </a:extLst>
          </p:cNvPr>
          <p:cNvSpPr txBox="1"/>
          <p:nvPr/>
        </p:nvSpPr>
        <p:spPr>
          <a:xfrm>
            <a:off x="7464646" y="2702937"/>
            <a:ext cx="2495311" cy="974626"/>
          </a:xfrm>
          <a:prstGeom prst="rect">
            <a:avLst/>
          </a:prstGeom>
        </p:spPr>
        <p:txBody>
          <a:bodyPr wrap="square" lIns="0" tIns="0" rIns="0" bIns="0" rtlCol="0" anchor="t">
            <a:spAutoFit/>
          </a:bodyPr>
          <a:lstStyle/>
          <a:p>
            <a:pPr algn="just">
              <a:lnSpc>
                <a:spcPts val="1873"/>
              </a:lnSpc>
            </a:pPr>
            <a:r>
              <a:rPr lang="zh-CN" altLang="en-US" sz="1867" dirty="0">
                <a:solidFill>
                  <a:srgbClr val="000000"/>
                </a:solidFill>
                <a:latin typeface="Times New Roman" panose="02020603050405020304" pitchFamily="18" charset="0"/>
                <a:ea typeface="仿宋" panose="02010609060101010101" pitchFamily="49" charset="-122"/>
              </a:rPr>
              <a:t>    结合时间序列分析模型（如 </a:t>
            </a:r>
            <a:r>
              <a:rPr lang="en-US" altLang="zh-CN" sz="1867" dirty="0">
                <a:solidFill>
                  <a:srgbClr val="000000"/>
                </a:solidFill>
                <a:latin typeface="Times New Roman" panose="02020603050405020304" pitchFamily="18" charset="0"/>
                <a:ea typeface="仿宋" panose="02010609060101010101" pitchFamily="49" charset="-122"/>
              </a:rPr>
              <a:t>ARIMA</a:t>
            </a:r>
            <a:r>
              <a:rPr lang="zh-CN" altLang="en-US" sz="1867" dirty="0">
                <a:solidFill>
                  <a:srgbClr val="000000"/>
                </a:solidFill>
                <a:latin typeface="Times New Roman" panose="02020603050405020304" pitchFamily="18" charset="0"/>
                <a:ea typeface="仿宋" panose="02010609060101010101" pitchFamily="49" charset="-122"/>
              </a:rPr>
              <a:t>），对舆情的发展趋势进行预测，为企业提供决策支持。</a:t>
            </a:r>
          </a:p>
        </p:txBody>
      </p:sp>
      <p:grpSp>
        <p:nvGrpSpPr>
          <p:cNvPr id="23" name="Group 48">
            <a:extLst>
              <a:ext uri="{FF2B5EF4-FFF2-40B4-BE49-F238E27FC236}">
                <a16:creationId xmlns:a16="http://schemas.microsoft.com/office/drawing/2014/main" id="{07449406-C61D-C815-364E-564662313FA4}"/>
              </a:ext>
            </a:extLst>
          </p:cNvPr>
          <p:cNvGrpSpPr/>
          <p:nvPr/>
        </p:nvGrpSpPr>
        <p:grpSpPr>
          <a:xfrm>
            <a:off x="7183350" y="4290591"/>
            <a:ext cx="3168078" cy="1788999"/>
            <a:chOff x="0" y="0"/>
            <a:chExt cx="16731460" cy="2475598"/>
          </a:xfrm>
        </p:grpSpPr>
        <p:sp>
          <p:nvSpPr>
            <p:cNvPr id="24" name="Freeform 49">
              <a:extLst>
                <a:ext uri="{FF2B5EF4-FFF2-40B4-BE49-F238E27FC236}">
                  <a16:creationId xmlns:a16="http://schemas.microsoft.com/office/drawing/2014/main" id="{E10D1540-05A2-CA70-8E74-9EDFF627685C}"/>
                </a:ext>
              </a:extLst>
            </p:cNvPr>
            <p:cNvSpPr/>
            <p:nvPr/>
          </p:nvSpPr>
          <p:spPr>
            <a:xfrm>
              <a:off x="0" y="0"/>
              <a:ext cx="16731487" cy="2475611"/>
            </a:xfrm>
            <a:prstGeom prst="roundRect">
              <a:avLst/>
            </a:prstGeom>
            <a:solidFill>
              <a:srgbClr val="F8F8F8"/>
            </a:solidFill>
          </p:spPr>
          <p:txBody>
            <a:bodyPr/>
            <a:lstStyle/>
            <a:p>
              <a:endParaRPr lang="zh-CN" altLang="en-US"/>
            </a:p>
          </p:txBody>
        </p:sp>
      </p:grpSp>
      <p:grpSp>
        <p:nvGrpSpPr>
          <p:cNvPr id="25" name="Group 50">
            <a:extLst>
              <a:ext uri="{FF2B5EF4-FFF2-40B4-BE49-F238E27FC236}">
                <a16:creationId xmlns:a16="http://schemas.microsoft.com/office/drawing/2014/main" id="{49D9F69D-73FA-F1DE-0776-F5D3767234EE}"/>
              </a:ext>
            </a:extLst>
          </p:cNvPr>
          <p:cNvGrpSpPr/>
          <p:nvPr/>
        </p:nvGrpSpPr>
        <p:grpSpPr>
          <a:xfrm>
            <a:off x="7076742" y="4059866"/>
            <a:ext cx="3020681" cy="504195"/>
            <a:chOff x="-213216" y="-31547"/>
            <a:chExt cx="7148945" cy="1008389"/>
          </a:xfrm>
        </p:grpSpPr>
        <p:sp>
          <p:nvSpPr>
            <p:cNvPr id="26" name="Freeform 51">
              <a:extLst>
                <a:ext uri="{FF2B5EF4-FFF2-40B4-BE49-F238E27FC236}">
                  <a16:creationId xmlns:a16="http://schemas.microsoft.com/office/drawing/2014/main" id="{145D70D0-0EC9-8383-F74C-C7B5AB95AE41}"/>
                </a:ext>
              </a:extLst>
            </p:cNvPr>
            <p:cNvSpPr/>
            <p:nvPr/>
          </p:nvSpPr>
          <p:spPr>
            <a:xfrm>
              <a:off x="-213216" y="-31547"/>
              <a:ext cx="7148945" cy="1008389"/>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27" name="TextBox 52">
              <a:extLst>
                <a:ext uri="{FF2B5EF4-FFF2-40B4-BE49-F238E27FC236}">
                  <a16:creationId xmlns:a16="http://schemas.microsoft.com/office/drawing/2014/main" id="{038527B6-BBA4-4E4E-E66D-6B7003C55991}"/>
                </a:ext>
              </a:extLst>
            </p:cNvPr>
            <p:cNvSpPr txBox="1"/>
            <p:nvPr/>
          </p:nvSpPr>
          <p:spPr>
            <a:xfrm>
              <a:off x="0" y="0"/>
              <a:ext cx="6844145"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交互式数据可视化</a:t>
              </a:r>
              <a:endParaRPr lang="en-US" sz="2400" dirty="0">
                <a:solidFill>
                  <a:srgbClr val="FFFFFF"/>
                </a:solidFill>
                <a:ea typeface="字由点字典黑 65J" panose="00020600040101010101" charset="-122"/>
              </a:endParaRPr>
            </a:p>
          </p:txBody>
        </p:sp>
      </p:grpSp>
      <p:sp>
        <p:nvSpPr>
          <p:cNvPr id="28" name="TextBox 63">
            <a:extLst>
              <a:ext uri="{FF2B5EF4-FFF2-40B4-BE49-F238E27FC236}">
                <a16:creationId xmlns:a16="http://schemas.microsoft.com/office/drawing/2014/main" id="{4A9C8323-10C5-58C8-C56B-57DEF90CEC2F}"/>
              </a:ext>
            </a:extLst>
          </p:cNvPr>
          <p:cNvSpPr txBox="1"/>
          <p:nvPr/>
        </p:nvSpPr>
        <p:spPr>
          <a:xfrm>
            <a:off x="7493158" y="4650314"/>
            <a:ext cx="2502665" cy="1218282"/>
          </a:xfrm>
          <a:prstGeom prst="rect">
            <a:avLst/>
          </a:prstGeom>
        </p:spPr>
        <p:txBody>
          <a:bodyPr wrap="square" lIns="0" tIns="0" rIns="0" bIns="0" rtlCol="0" anchor="t">
            <a:spAutoFit/>
          </a:bodyPr>
          <a:lstStyle/>
          <a:p>
            <a:pPr algn="just">
              <a:lnSpc>
                <a:spcPts val="1873"/>
              </a:lnSpc>
            </a:pPr>
            <a:r>
              <a:rPr lang="zh-CN" altLang="en-US" sz="1867" dirty="0">
                <a:solidFill>
                  <a:srgbClr val="000000"/>
                </a:solidFill>
                <a:latin typeface="Times New Roman" panose="02020603050405020304" pitchFamily="18" charset="0"/>
                <a:ea typeface="仿宋" panose="02010609060101010101" pitchFamily="49" charset="-122"/>
              </a:rPr>
              <a:t>    系统通过使用 </a:t>
            </a:r>
            <a:r>
              <a:rPr lang="en-US" altLang="zh-CN" sz="1867" dirty="0">
                <a:solidFill>
                  <a:srgbClr val="000000"/>
                </a:solidFill>
                <a:latin typeface="Times New Roman" panose="02020603050405020304" pitchFamily="18" charset="0"/>
                <a:ea typeface="仿宋" panose="02010609060101010101" pitchFamily="49" charset="-122"/>
              </a:rPr>
              <a:t>D3.js </a:t>
            </a:r>
            <a:r>
              <a:rPr lang="zh-CN" altLang="en-US" sz="1867" dirty="0">
                <a:solidFill>
                  <a:srgbClr val="000000"/>
                </a:solidFill>
                <a:latin typeface="Times New Roman" panose="02020603050405020304" pitchFamily="18" charset="0"/>
                <a:ea typeface="仿宋" panose="02010609060101010101" pitchFamily="49" charset="-122"/>
              </a:rPr>
              <a:t>和 </a:t>
            </a:r>
            <a:r>
              <a:rPr lang="en-US" altLang="zh-CN" sz="1867" dirty="0" err="1">
                <a:solidFill>
                  <a:srgbClr val="000000"/>
                </a:solidFill>
                <a:latin typeface="Times New Roman" panose="02020603050405020304" pitchFamily="18" charset="0"/>
                <a:ea typeface="仿宋" panose="02010609060101010101" pitchFamily="49" charset="-122"/>
              </a:rPr>
              <a:t>Echarts</a:t>
            </a:r>
            <a:r>
              <a:rPr lang="en-US" altLang="zh-CN" sz="1867" dirty="0">
                <a:solidFill>
                  <a:srgbClr val="000000"/>
                </a:solidFill>
                <a:latin typeface="Times New Roman" panose="02020603050405020304" pitchFamily="18" charset="0"/>
                <a:ea typeface="仿宋" panose="02010609060101010101" pitchFamily="49" charset="-122"/>
              </a:rPr>
              <a:t> </a:t>
            </a:r>
            <a:r>
              <a:rPr lang="zh-CN" altLang="en-US" sz="1867" dirty="0">
                <a:solidFill>
                  <a:srgbClr val="000000"/>
                </a:solidFill>
                <a:latin typeface="Times New Roman" panose="02020603050405020304" pitchFamily="18" charset="0"/>
                <a:ea typeface="仿宋" panose="02010609060101010101" pitchFamily="49" charset="-122"/>
              </a:rPr>
              <a:t>等工具，为用户提供了交互式的图表和报告，使得数据解读更直观、便捷</a:t>
            </a:r>
            <a:endParaRPr lang="en-US" sz="1867" dirty="0">
              <a:solidFill>
                <a:srgbClr val="000000"/>
              </a:solidFill>
              <a:latin typeface="Times New Roman" panose="02020603050405020304" pitchFamily="18" charset="0"/>
              <a:ea typeface="仿宋" panose="02010609060101010101" pitchFamily="49" charset="-122"/>
            </a:endParaRPr>
          </a:p>
        </p:txBody>
      </p:sp>
    </p:spTree>
    <p:extLst>
      <p:ext uri="{BB962C8B-B14F-4D97-AF65-F5344CB8AC3E}">
        <p14:creationId xmlns:p14="http://schemas.microsoft.com/office/powerpoint/2010/main" val="1616125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sp>
        <p:nvSpPr>
          <p:cNvPr id="47" name="AutoShape 47"/>
          <p:cNvSpPr/>
          <p:nvPr/>
        </p:nvSpPr>
        <p:spPr>
          <a:xfrm>
            <a:off x="685800" y="1582367"/>
            <a:ext cx="2959438" cy="0"/>
          </a:xfrm>
          <a:prstGeom prst="line">
            <a:avLst/>
          </a:prstGeom>
          <a:ln w="28575" cap="rnd">
            <a:solidFill>
              <a:srgbClr val="0058E0"/>
            </a:solidFill>
            <a:prstDash val="solid"/>
            <a:headEnd type="oval" w="lg" len="lg"/>
            <a:tailEnd type="triangle" w="lg" len="med"/>
          </a:ln>
        </p:spPr>
        <p:txBody>
          <a:bodyPr/>
          <a:lstStyle/>
          <a:p>
            <a:endParaRPr lang="zh-CN" altLang="en-US"/>
          </a:p>
        </p:txBody>
      </p:sp>
      <p:sp>
        <p:nvSpPr>
          <p:cNvPr id="61" name="TextBox 61"/>
          <p:cNvSpPr txBox="1"/>
          <p:nvPr/>
        </p:nvSpPr>
        <p:spPr>
          <a:xfrm>
            <a:off x="684212" y="1029918"/>
            <a:ext cx="2961026"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总结与展望</a:t>
            </a:r>
            <a:endParaRPr lang="en-US" sz="3667" dirty="0">
              <a:solidFill>
                <a:srgbClr val="005BAB"/>
              </a:solidFill>
              <a:ea typeface="字由点字典黑 65J" panose="00020600040101010101" charset="-122"/>
            </a:endParaRPr>
          </a:p>
        </p:txBody>
      </p:sp>
      <p:grpSp>
        <p:nvGrpSpPr>
          <p:cNvPr id="68" name="Group 16">
            <a:extLst>
              <a:ext uri="{FF2B5EF4-FFF2-40B4-BE49-F238E27FC236}">
                <a16:creationId xmlns:a16="http://schemas.microsoft.com/office/drawing/2014/main" id="{00ECEBC5-C2FB-35D4-6F83-70830E6E3785}"/>
              </a:ext>
            </a:extLst>
          </p:cNvPr>
          <p:cNvGrpSpPr/>
          <p:nvPr/>
        </p:nvGrpSpPr>
        <p:grpSpPr>
          <a:xfrm>
            <a:off x="11142860" y="0"/>
            <a:ext cx="1049141" cy="758816"/>
            <a:chOff x="0" y="0"/>
            <a:chExt cx="2098282" cy="1517632"/>
          </a:xfrm>
          <a:solidFill>
            <a:srgbClr val="005BAB">
              <a:alpha val="27000"/>
            </a:srgbClr>
          </a:solidFill>
        </p:grpSpPr>
        <p:sp>
          <p:nvSpPr>
            <p:cNvPr id="69" name="Freeform 17">
              <a:extLst>
                <a:ext uri="{FF2B5EF4-FFF2-40B4-BE49-F238E27FC236}">
                  <a16:creationId xmlns:a16="http://schemas.microsoft.com/office/drawing/2014/main" id="{0E0C1EB9-7FEC-5D9B-314F-22ACF7A49479}"/>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0" name="图片 69">
            <a:extLst>
              <a:ext uri="{FF2B5EF4-FFF2-40B4-BE49-F238E27FC236}">
                <a16:creationId xmlns:a16="http://schemas.microsoft.com/office/drawing/2014/main" id="{0CC1439C-5A4A-31D8-3DCF-CB9134830B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sp>
        <p:nvSpPr>
          <p:cNvPr id="6" name="TextBox 53">
            <a:extLst>
              <a:ext uri="{FF2B5EF4-FFF2-40B4-BE49-F238E27FC236}">
                <a16:creationId xmlns:a16="http://schemas.microsoft.com/office/drawing/2014/main" id="{515CBABD-971B-518A-E590-1771A829AA95}"/>
              </a:ext>
            </a:extLst>
          </p:cNvPr>
          <p:cNvSpPr txBox="1"/>
          <p:nvPr/>
        </p:nvSpPr>
        <p:spPr>
          <a:xfrm>
            <a:off x="6185902" y="4339291"/>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04</a:t>
            </a:r>
          </a:p>
        </p:txBody>
      </p:sp>
      <p:grpSp>
        <p:nvGrpSpPr>
          <p:cNvPr id="2" name="Group 48">
            <a:extLst>
              <a:ext uri="{FF2B5EF4-FFF2-40B4-BE49-F238E27FC236}">
                <a16:creationId xmlns:a16="http://schemas.microsoft.com/office/drawing/2014/main" id="{C5529693-A42B-FD2B-7FF2-92A1033662F8}"/>
              </a:ext>
            </a:extLst>
          </p:cNvPr>
          <p:cNvGrpSpPr/>
          <p:nvPr/>
        </p:nvGrpSpPr>
        <p:grpSpPr>
          <a:xfrm>
            <a:off x="1320799" y="1726440"/>
            <a:ext cx="9522347" cy="2026692"/>
            <a:chOff x="0" y="0"/>
            <a:chExt cx="16731460" cy="2475598"/>
          </a:xfrm>
        </p:grpSpPr>
        <p:sp>
          <p:nvSpPr>
            <p:cNvPr id="5" name="Freeform 49">
              <a:extLst>
                <a:ext uri="{FF2B5EF4-FFF2-40B4-BE49-F238E27FC236}">
                  <a16:creationId xmlns:a16="http://schemas.microsoft.com/office/drawing/2014/main" id="{A5746984-E01B-108C-DEBD-362F4E6901D1}"/>
                </a:ext>
              </a:extLst>
            </p:cNvPr>
            <p:cNvSpPr/>
            <p:nvPr/>
          </p:nvSpPr>
          <p:spPr>
            <a:xfrm>
              <a:off x="0" y="0"/>
              <a:ext cx="16731487" cy="2475611"/>
            </a:xfrm>
            <a:custGeom>
              <a:avLst/>
              <a:gdLst/>
              <a:ahLst/>
              <a:cxnLst/>
              <a:rect l="l" t="t" r="r" b="b"/>
              <a:pathLst>
                <a:path w="16731487" h="2475611">
                  <a:moveTo>
                    <a:pt x="16731487" y="412623"/>
                  </a:moveTo>
                  <a:cubicBezTo>
                    <a:pt x="16731487" y="184785"/>
                    <a:pt x="16546702" y="0"/>
                    <a:pt x="16318864" y="0"/>
                  </a:cubicBezTo>
                  <a:lnTo>
                    <a:pt x="412623" y="0"/>
                  </a:lnTo>
                  <a:cubicBezTo>
                    <a:pt x="184785" y="0"/>
                    <a:pt x="0" y="184785"/>
                    <a:pt x="0" y="412623"/>
                  </a:cubicBezTo>
                  <a:lnTo>
                    <a:pt x="0" y="2062988"/>
                  </a:lnTo>
                  <a:cubicBezTo>
                    <a:pt x="0" y="2290826"/>
                    <a:pt x="184785" y="2475611"/>
                    <a:pt x="412623" y="2475611"/>
                  </a:cubicBezTo>
                  <a:lnTo>
                    <a:pt x="16318864" y="2475611"/>
                  </a:lnTo>
                  <a:cubicBezTo>
                    <a:pt x="16546703" y="2475611"/>
                    <a:pt x="16731487" y="2290826"/>
                    <a:pt x="16731487" y="2062988"/>
                  </a:cubicBezTo>
                  <a:close/>
                </a:path>
              </a:pathLst>
            </a:custGeom>
            <a:solidFill>
              <a:srgbClr val="F8F8F8"/>
            </a:solidFill>
          </p:spPr>
          <p:txBody>
            <a:bodyPr/>
            <a:lstStyle/>
            <a:p>
              <a:endParaRPr lang="zh-CN" altLang="en-US"/>
            </a:p>
          </p:txBody>
        </p:sp>
      </p:grpSp>
      <p:sp>
        <p:nvSpPr>
          <p:cNvPr id="10" name="TextBox 63">
            <a:extLst>
              <a:ext uri="{FF2B5EF4-FFF2-40B4-BE49-F238E27FC236}">
                <a16:creationId xmlns:a16="http://schemas.microsoft.com/office/drawing/2014/main" id="{D29D3A24-2A5C-3D00-775B-CC332274CCDC}"/>
              </a:ext>
            </a:extLst>
          </p:cNvPr>
          <p:cNvSpPr txBox="1"/>
          <p:nvPr/>
        </p:nvSpPr>
        <p:spPr>
          <a:xfrm>
            <a:off x="1515865" y="1937802"/>
            <a:ext cx="8842786" cy="1596143"/>
          </a:xfrm>
          <a:prstGeom prst="rect">
            <a:avLst/>
          </a:prstGeom>
        </p:spPr>
        <p:txBody>
          <a:bodyPr wrap="square" lIns="0" tIns="0" rIns="0" bIns="0" rtlCol="0" anchor="t">
            <a:spAutoFit/>
          </a:bodyPr>
          <a:lstStyle/>
          <a:p>
            <a:pPr algn="just">
              <a:lnSpc>
                <a:spcPct val="114000"/>
              </a:lnSpc>
            </a:pPr>
            <a:r>
              <a:rPr lang="zh-CN" altLang="en-US" sz="1867" dirty="0">
                <a:solidFill>
                  <a:srgbClr val="000000"/>
                </a:solidFill>
                <a:latin typeface="仿宋" panose="02010609060101010101" pitchFamily="49" charset="-122"/>
                <a:ea typeface="仿宋" panose="02010609060101010101" pitchFamily="49" charset="-122"/>
              </a:rPr>
              <a:t>    本研究成功设计并实现了一种智能舆情分析系统，通过综合使用爬虫、自然语言处理、机器学习和大数据技术，有效地从互联网上自动采集和分析数据，识别热点话题和情感倾向，预测舆情趋势。</a:t>
            </a:r>
            <a:endParaRPr lang="en-US" altLang="zh-CN" sz="1867" dirty="0">
              <a:solidFill>
                <a:srgbClr val="000000"/>
              </a:solidFill>
              <a:latin typeface="仿宋" panose="02010609060101010101" pitchFamily="49" charset="-122"/>
              <a:ea typeface="仿宋" panose="02010609060101010101" pitchFamily="49" charset="-122"/>
            </a:endParaRPr>
          </a:p>
          <a:p>
            <a:pPr algn="just">
              <a:lnSpc>
                <a:spcPct val="114000"/>
              </a:lnSpc>
            </a:pPr>
            <a:r>
              <a:rPr lang="en-US" altLang="zh-CN" sz="1867" dirty="0">
                <a:solidFill>
                  <a:srgbClr val="000000"/>
                </a:solidFill>
                <a:latin typeface="仿宋" panose="02010609060101010101" pitchFamily="49" charset="-122"/>
                <a:ea typeface="仿宋" panose="02010609060101010101" pitchFamily="49" charset="-122"/>
              </a:rPr>
              <a:t>    </a:t>
            </a:r>
            <a:r>
              <a:rPr lang="zh-CN" altLang="en-US" sz="1867" dirty="0">
                <a:solidFill>
                  <a:srgbClr val="000000"/>
                </a:solidFill>
                <a:latin typeface="仿宋" panose="02010609060101010101" pitchFamily="49" charset="-122"/>
                <a:ea typeface="仿宋" panose="02010609060101010101" pitchFamily="49" charset="-122"/>
              </a:rPr>
              <a:t>系统的实施不仅提高了数据处理效率，而且提升了分析的准确性和深度，支持企业在复杂的市场环境中做出更为科学的决策。</a:t>
            </a:r>
          </a:p>
        </p:txBody>
      </p:sp>
      <p:pic>
        <p:nvPicPr>
          <p:cNvPr id="8" name="图片 7">
            <a:extLst>
              <a:ext uri="{FF2B5EF4-FFF2-40B4-BE49-F238E27FC236}">
                <a16:creationId xmlns:a16="http://schemas.microsoft.com/office/drawing/2014/main" id="{5F4574EC-9798-3C81-516D-A9F929237780}"/>
              </a:ext>
            </a:extLst>
          </p:cNvPr>
          <p:cNvPicPr>
            <a:picLocks noChangeAspect="1"/>
          </p:cNvPicPr>
          <p:nvPr/>
        </p:nvPicPr>
        <p:blipFill>
          <a:blip r:embed="rId3"/>
          <a:stretch>
            <a:fillRect/>
          </a:stretch>
        </p:blipFill>
        <p:spPr>
          <a:xfrm>
            <a:off x="2485813" y="3801166"/>
            <a:ext cx="7647843" cy="2490953"/>
          </a:xfrm>
          <a:prstGeom prst="rect">
            <a:avLst/>
          </a:prstGeom>
        </p:spPr>
      </p:pic>
      <p:sp>
        <p:nvSpPr>
          <p:cNvPr id="9" name="TextBox 61">
            <a:extLst>
              <a:ext uri="{FF2B5EF4-FFF2-40B4-BE49-F238E27FC236}">
                <a16:creationId xmlns:a16="http://schemas.microsoft.com/office/drawing/2014/main" id="{012F7129-3ABA-F932-5C30-58B84C89BE1A}"/>
              </a:ext>
            </a:extLst>
          </p:cNvPr>
          <p:cNvSpPr txBox="1"/>
          <p:nvPr/>
        </p:nvSpPr>
        <p:spPr>
          <a:xfrm>
            <a:off x="96767" y="4057162"/>
            <a:ext cx="2961026"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展望</a:t>
            </a:r>
            <a:endParaRPr lang="en-US" sz="3667" dirty="0">
              <a:solidFill>
                <a:srgbClr val="005BAB"/>
              </a:solidFill>
              <a:ea typeface="字由点字典黑 65J" panose="00020600040101010101" charset="-122"/>
            </a:endParaRPr>
          </a:p>
        </p:txBody>
      </p:sp>
    </p:spTree>
    <p:extLst>
      <p:ext uri="{BB962C8B-B14F-4D97-AF65-F5344CB8AC3E}">
        <p14:creationId xmlns:p14="http://schemas.microsoft.com/office/powerpoint/2010/main" val="595197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2021693" y="2955957"/>
            <a:ext cx="8148612"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恳请老师批评指正！</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14184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sz="1200"/>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sz="1200"/>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sz="1200"/>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sz="1200"/>
            </a:p>
          </p:txBody>
        </p:sp>
      </p:grpSp>
      <p:sp>
        <p:nvSpPr>
          <p:cNvPr id="47" name="AutoShape 47"/>
          <p:cNvSpPr/>
          <p:nvPr/>
        </p:nvSpPr>
        <p:spPr>
          <a:xfrm>
            <a:off x="685800" y="1582367"/>
            <a:ext cx="2959438" cy="0"/>
          </a:xfrm>
          <a:prstGeom prst="line">
            <a:avLst/>
          </a:prstGeom>
          <a:ln w="28575" cap="rnd">
            <a:solidFill>
              <a:srgbClr val="005BAB"/>
            </a:solidFill>
            <a:prstDash val="solid"/>
            <a:headEnd type="oval" w="lg" len="lg"/>
            <a:tailEnd type="triangle" w="lg" len="med"/>
          </a:ln>
        </p:spPr>
        <p:txBody>
          <a:bodyPr/>
          <a:lstStyle/>
          <a:p>
            <a:endParaRPr lang="zh-CN" altLang="en-US" sz="1200"/>
          </a:p>
        </p:txBody>
      </p:sp>
      <p:grpSp>
        <p:nvGrpSpPr>
          <p:cNvPr id="48" name="Group 48"/>
          <p:cNvGrpSpPr/>
          <p:nvPr/>
        </p:nvGrpSpPr>
        <p:grpSpPr>
          <a:xfrm>
            <a:off x="5860875" y="1510763"/>
            <a:ext cx="5244244" cy="1121857"/>
            <a:chOff x="0" y="0"/>
            <a:chExt cx="16731460" cy="2475598"/>
          </a:xfrm>
        </p:grpSpPr>
        <p:sp>
          <p:nvSpPr>
            <p:cNvPr id="49" name="Freeform 49"/>
            <p:cNvSpPr/>
            <p:nvPr/>
          </p:nvSpPr>
          <p:spPr>
            <a:xfrm>
              <a:off x="0" y="0"/>
              <a:ext cx="16731487" cy="2475611"/>
            </a:xfrm>
            <a:prstGeom prst="roundRect">
              <a:avLst/>
            </a:prstGeom>
            <a:solidFill>
              <a:srgbClr val="F8F8F8"/>
            </a:solidFill>
          </p:spPr>
          <p:txBody>
            <a:bodyPr/>
            <a:lstStyle/>
            <a:p>
              <a:endParaRPr lang="zh-CN" altLang="en-US" sz="1200"/>
            </a:p>
          </p:txBody>
        </p:sp>
      </p:grpSp>
      <p:grpSp>
        <p:nvGrpSpPr>
          <p:cNvPr id="50" name="Group 50"/>
          <p:cNvGrpSpPr/>
          <p:nvPr/>
        </p:nvGrpSpPr>
        <p:grpSpPr>
          <a:xfrm>
            <a:off x="6072962" y="1278255"/>
            <a:ext cx="2786646" cy="504195"/>
            <a:chOff x="0" y="0"/>
            <a:chExt cx="5573292" cy="1008390"/>
          </a:xfrm>
        </p:grpSpPr>
        <p:sp>
          <p:nvSpPr>
            <p:cNvPr id="51" name="Freeform 51"/>
            <p:cNvSpPr/>
            <p:nvPr/>
          </p:nvSpPr>
          <p:spPr>
            <a:xfrm>
              <a:off x="0" y="0"/>
              <a:ext cx="5573268" cy="1008390"/>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52" name="TextBox 52"/>
            <p:cNvSpPr txBox="1"/>
            <p:nvPr/>
          </p:nvSpPr>
          <p:spPr>
            <a:xfrm>
              <a:off x="0" y="0"/>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先行研究现状</a:t>
              </a:r>
              <a:endParaRPr lang="en-US" sz="2400" dirty="0">
                <a:solidFill>
                  <a:srgbClr val="FFFFFF"/>
                </a:solidFill>
                <a:ea typeface="字由点字典黑 65J" panose="00020600040101010101" charset="-122"/>
              </a:endParaRPr>
            </a:p>
          </p:txBody>
        </p:sp>
      </p:grpSp>
      <p:sp>
        <p:nvSpPr>
          <p:cNvPr id="62" name="TextBox 62"/>
          <p:cNvSpPr txBox="1"/>
          <p:nvPr/>
        </p:nvSpPr>
        <p:spPr>
          <a:xfrm>
            <a:off x="603033" y="1029918"/>
            <a:ext cx="2959437"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研究简介</a:t>
            </a:r>
            <a:endParaRPr lang="en-US" sz="3667" dirty="0">
              <a:solidFill>
                <a:srgbClr val="005BAB"/>
              </a:solidFill>
              <a:ea typeface="字由点字典黑 65J" panose="00020600040101010101" charset="-122"/>
            </a:endParaRPr>
          </a:p>
        </p:txBody>
      </p:sp>
      <p:sp>
        <p:nvSpPr>
          <p:cNvPr id="63" name="TextBox 63"/>
          <p:cNvSpPr txBox="1"/>
          <p:nvPr/>
        </p:nvSpPr>
        <p:spPr>
          <a:xfrm>
            <a:off x="6072962" y="1963227"/>
            <a:ext cx="4505687" cy="710707"/>
          </a:xfrm>
          <a:prstGeom prst="rect">
            <a:avLst/>
          </a:prstGeom>
        </p:spPr>
        <p:txBody>
          <a:bodyPr wrap="square" lIns="0" tIns="0" rIns="0" bIns="0" rtlCol="0" anchor="t">
            <a:spAutoFit/>
          </a:bodyPr>
          <a:lstStyle/>
          <a:p>
            <a:pPr marL="171450" indent="-171450" algn="just">
              <a:lnSpc>
                <a:spcPts val="1873"/>
              </a:lnSpc>
              <a:buFont typeface="Arial" panose="020B0604020202020204" pitchFamily="34" charset="0"/>
              <a:buChar char="•"/>
            </a:pPr>
            <a:r>
              <a:rPr lang="zh-CN" altLang="en-US" sz="1400" dirty="0">
                <a:solidFill>
                  <a:srgbClr val="3B424B"/>
                </a:solidFill>
                <a:ea typeface="字由点字典黑 45J" panose="00020600040101010101" charset="-122"/>
              </a:rPr>
              <a:t>非系统化</a:t>
            </a:r>
            <a:endParaRPr lang="en-US" altLang="zh-CN" sz="1400" dirty="0">
              <a:solidFill>
                <a:srgbClr val="3B424B"/>
              </a:solidFill>
              <a:ea typeface="字由点字典黑 45J" panose="00020600040101010101" charset="-122"/>
            </a:endParaRPr>
          </a:p>
          <a:p>
            <a:pPr marL="171450" indent="-171450" algn="just">
              <a:lnSpc>
                <a:spcPts val="1873"/>
              </a:lnSpc>
              <a:buFont typeface="Arial" panose="020B0604020202020204" pitchFamily="34" charset="0"/>
              <a:buChar char="•"/>
            </a:pPr>
            <a:r>
              <a:rPr lang="zh-CN" altLang="en-US" sz="1400" dirty="0">
                <a:solidFill>
                  <a:srgbClr val="3B424B"/>
                </a:solidFill>
                <a:ea typeface="字由点字典黑 45J" panose="00020600040101010101" charset="-122"/>
              </a:rPr>
              <a:t>准确度、深度受限</a:t>
            </a:r>
            <a:endParaRPr lang="en-US" altLang="zh-CN" sz="1400" dirty="0">
              <a:solidFill>
                <a:srgbClr val="3B424B"/>
              </a:solidFill>
              <a:ea typeface="字由点字典黑 45J" panose="00020600040101010101" charset="-122"/>
            </a:endParaRPr>
          </a:p>
          <a:p>
            <a:pPr marL="171450" indent="-171450" algn="just">
              <a:lnSpc>
                <a:spcPts val="1873"/>
              </a:lnSpc>
              <a:buFont typeface="Arial" panose="020B0604020202020204" pitchFamily="34" charset="0"/>
              <a:buChar char="•"/>
            </a:pPr>
            <a:endParaRPr lang="en-US" sz="1400" dirty="0">
              <a:solidFill>
                <a:srgbClr val="3B424B"/>
              </a:solidFill>
              <a:ea typeface="字由点字典黑 45J" panose="00020600040101010101" charset="-122"/>
            </a:endParaRPr>
          </a:p>
        </p:txBody>
      </p:sp>
      <p:grpSp>
        <p:nvGrpSpPr>
          <p:cNvPr id="2" name="Group 16">
            <a:extLst>
              <a:ext uri="{FF2B5EF4-FFF2-40B4-BE49-F238E27FC236}">
                <a16:creationId xmlns:a16="http://schemas.microsoft.com/office/drawing/2014/main" id="{528AEC09-6293-77A0-80E5-27E71E2081C2}"/>
              </a:ext>
            </a:extLst>
          </p:cNvPr>
          <p:cNvGrpSpPr/>
          <p:nvPr/>
        </p:nvGrpSpPr>
        <p:grpSpPr>
          <a:xfrm>
            <a:off x="11142860" y="0"/>
            <a:ext cx="1049141" cy="758816"/>
            <a:chOff x="0" y="0"/>
            <a:chExt cx="2098282" cy="1517632"/>
          </a:xfrm>
          <a:solidFill>
            <a:srgbClr val="005BAB">
              <a:alpha val="27000"/>
            </a:srgbClr>
          </a:solidFill>
        </p:grpSpPr>
        <p:sp>
          <p:nvSpPr>
            <p:cNvPr id="65" name="Freeform 17">
              <a:extLst>
                <a:ext uri="{FF2B5EF4-FFF2-40B4-BE49-F238E27FC236}">
                  <a16:creationId xmlns:a16="http://schemas.microsoft.com/office/drawing/2014/main" id="{049A0BA8-B7AA-A59B-3297-BBCE25EB2521}"/>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sz="1200"/>
            </a:p>
          </p:txBody>
        </p:sp>
      </p:grpSp>
      <p:pic>
        <p:nvPicPr>
          <p:cNvPr id="66" name="图片 65">
            <a:extLst>
              <a:ext uri="{FF2B5EF4-FFF2-40B4-BE49-F238E27FC236}">
                <a16:creationId xmlns:a16="http://schemas.microsoft.com/office/drawing/2014/main" id="{BB489766-40DA-D4FD-2000-78C8B5F332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5" name="组合 4">
            <a:extLst>
              <a:ext uri="{FF2B5EF4-FFF2-40B4-BE49-F238E27FC236}">
                <a16:creationId xmlns:a16="http://schemas.microsoft.com/office/drawing/2014/main" id="{FE25DA32-7110-915E-34A3-6AC17F3234AA}"/>
              </a:ext>
            </a:extLst>
          </p:cNvPr>
          <p:cNvGrpSpPr/>
          <p:nvPr/>
        </p:nvGrpSpPr>
        <p:grpSpPr>
          <a:xfrm>
            <a:off x="5860880" y="2871066"/>
            <a:ext cx="5244244" cy="2759720"/>
            <a:chOff x="5449701" y="3239599"/>
            <a:chExt cx="5244244" cy="2182667"/>
          </a:xfrm>
        </p:grpSpPr>
        <p:grpSp>
          <p:nvGrpSpPr>
            <p:cNvPr id="68" name="Group 48">
              <a:extLst>
                <a:ext uri="{FF2B5EF4-FFF2-40B4-BE49-F238E27FC236}">
                  <a16:creationId xmlns:a16="http://schemas.microsoft.com/office/drawing/2014/main" id="{1B3322D1-8D92-D565-400C-786ADB7103B5}"/>
                </a:ext>
              </a:extLst>
            </p:cNvPr>
            <p:cNvGrpSpPr/>
            <p:nvPr/>
          </p:nvGrpSpPr>
          <p:grpSpPr>
            <a:xfrm>
              <a:off x="5449701" y="3472107"/>
              <a:ext cx="5244244" cy="1950159"/>
              <a:chOff x="0" y="0"/>
              <a:chExt cx="16109353" cy="2475611"/>
            </a:xfrm>
          </p:grpSpPr>
          <p:sp>
            <p:nvSpPr>
              <p:cNvPr id="69" name="Freeform 49">
                <a:extLst>
                  <a:ext uri="{FF2B5EF4-FFF2-40B4-BE49-F238E27FC236}">
                    <a16:creationId xmlns:a16="http://schemas.microsoft.com/office/drawing/2014/main" id="{31F62BAD-C4CB-E2BA-C1DA-B66E14324194}"/>
                  </a:ext>
                </a:extLst>
              </p:cNvPr>
              <p:cNvSpPr/>
              <p:nvPr/>
            </p:nvSpPr>
            <p:spPr>
              <a:xfrm>
                <a:off x="0" y="0"/>
                <a:ext cx="16109353" cy="2475611"/>
              </a:xfrm>
              <a:prstGeom prst="roundRect">
                <a:avLst/>
              </a:prstGeom>
              <a:solidFill>
                <a:srgbClr val="F8F8F8"/>
              </a:solidFill>
            </p:spPr>
            <p:txBody>
              <a:bodyPr/>
              <a:lstStyle/>
              <a:p>
                <a:endParaRPr lang="zh-CN" altLang="en-US" sz="1200"/>
              </a:p>
            </p:txBody>
          </p:sp>
        </p:grpSp>
        <p:grpSp>
          <p:nvGrpSpPr>
            <p:cNvPr id="70" name="Group 50">
              <a:extLst>
                <a:ext uri="{FF2B5EF4-FFF2-40B4-BE49-F238E27FC236}">
                  <a16:creationId xmlns:a16="http://schemas.microsoft.com/office/drawing/2014/main" id="{277EAD54-ABDF-F388-FA0E-4BD135FD1550}"/>
                </a:ext>
              </a:extLst>
            </p:cNvPr>
            <p:cNvGrpSpPr/>
            <p:nvPr/>
          </p:nvGrpSpPr>
          <p:grpSpPr>
            <a:xfrm>
              <a:off x="5661789" y="3239599"/>
              <a:ext cx="2786646" cy="464244"/>
              <a:chOff x="0" y="0"/>
              <a:chExt cx="5573292" cy="928488"/>
            </a:xfrm>
          </p:grpSpPr>
          <p:sp>
            <p:nvSpPr>
              <p:cNvPr id="71" name="Freeform 51">
                <a:extLst>
                  <a:ext uri="{FF2B5EF4-FFF2-40B4-BE49-F238E27FC236}">
                    <a16:creationId xmlns:a16="http://schemas.microsoft.com/office/drawing/2014/main" id="{A3585C8E-C55E-DEA1-06B3-45DDE7D8DE0E}"/>
                  </a:ext>
                </a:extLst>
              </p:cNvPr>
              <p:cNvSpPr/>
              <p:nvPr/>
            </p:nvSpPr>
            <p:spPr>
              <a:xfrm>
                <a:off x="0" y="0"/>
                <a:ext cx="5573268" cy="888154"/>
              </a:xfrm>
              <a:custGeom>
                <a:avLst/>
                <a:gdLst/>
                <a:ahLst/>
                <a:cxnLst/>
                <a:rect l="l" t="t" r="r" b="b"/>
                <a:pathLst>
                  <a:path w="5573268" h="1008389">
                    <a:moveTo>
                      <a:pt x="0" y="504126"/>
                    </a:moveTo>
                    <a:cubicBezTo>
                      <a:pt x="0" y="225788"/>
                      <a:pt x="207899" y="0"/>
                      <a:pt x="464185" y="0"/>
                    </a:cubicBezTo>
                    <a:lnTo>
                      <a:pt x="5109083" y="0"/>
                    </a:lnTo>
                    <a:cubicBezTo>
                      <a:pt x="5365496" y="0"/>
                      <a:pt x="5573268" y="225788"/>
                      <a:pt x="5573268" y="504126"/>
                    </a:cubicBezTo>
                    <a:cubicBezTo>
                      <a:pt x="5573268" y="782464"/>
                      <a:pt x="5365369" y="1008252"/>
                      <a:pt x="5109083" y="1008252"/>
                    </a:cubicBezTo>
                    <a:lnTo>
                      <a:pt x="464185" y="1008252"/>
                    </a:lnTo>
                    <a:cubicBezTo>
                      <a:pt x="207899" y="1008389"/>
                      <a:pt x="0" y="782602"/>
                      <a:pt x="0" y="504126"/>
                    </a:cubicBezTo>
                    <a:close/>
                  </a:path>
                </a:pathLst>
              </a:custGeom>
              <a:solidFill>
                <a:srgbClr val="005BAB"/>
              </a:solidFill>
            </p:spPr>
            <p:txBody>
              <a:bodyPr/>
              <a:lstStyle/>
              <a:p>
                <a:endParaRPr lang="zh-CN" altLang="en-US" sz="1200" dirty="0"/>
              </a:p>
            </p:txBody>
          </p:sp>
          <p:sp>
            <p:nvSpPr>
              <p:cNvPr id="72" name="TextBox 52">
                <a:extLst>
                  <a:ext uri="{FF2B5EF4-FFF2-40B4-BE49-F238E27FC236}">
                    <a16:creationId xmlns:a16="http://schemas.microsoft.com/office/drawing/2014/main" id="{5D56F1CC-CD01-468C-4D92-B0929AB25FE9}"/>
                  </a:ext>
                </a:extLst>
              </p:cNvPr>
              <p:cNvSpPr txBox="1"/>
              <p:nvPr/>
            </p:nvSpPr>
            <p:spPr>
              <a:xfrm>
                <a:off x="0" y="0"/>
                <a:ext cx="5573292" cy="928488"/>
              </a:xfrm>
              <a:prstGeom prst="rect">
                <a:avLst/>
              </a:prstGeom>
            </p:spPr>
            <p:txBody>
              <a:bodyPr lIns="33867" tIns="33867" rIns="33867" bIns="33867" rtlCol="0" anchor="ctr"/>
              <a:lstStyle/>
              <a:p>
                <a:pPr algn="ctr">
                  <a:lnSpc>
                    <a:spcPts val="2880"/>
                  </a:lnSpc>
                </a:pPr>
                <a:r>
                  <a:rPr lang="zh-CN" altLang="en-US" sz="2400" dirty="0">
                    <a:solidFill>
                      <a:srgbClr val="FFFFFF"/>
                    </a:solidFill>
                    <a:ea typeface="字由点字典黑 65J" panose="00020600040101010101" charset="-122"/>
                  </a:rPr>
                  <a:t>研究目的与意义</a:t>
                </a:r>
                <a:endParaRPr lang="en-US" sz="2400" dirty="0">
                  <a:solidFill>
                    <a:srgbClr val="FFFFFF"/>
                  </a:solidFill>
                  <a:ea typeface="字由点字典黑 65J" panose="00020600040101010101" charset="-122"/>
                </a:endParaRPr>
              </a:p>
            </p:txBody>
          </p:sp>
        </p:grpSp>
      </p:grpSp>
      <p:sp>
        <p:nvSpPr>
          <p:cNvPr id="73" name="TextBox 63">
            <a:extLst>
              <a:ext uri="{FF2B5EF4-FFF2-40B4-BE49-F238E27FC236}">
                <a16:creationId xmlns:a16="http://schemas.microsoft.com/office/drawing/2014/main" id="{C00E8889-5E8C-2E57-F6B2-7CBDCA0763B4}"/>
              </a:ext>
            </a:extLst>
          </p:cNvPr>
          <p:cNvSpPr txBox="1"/>
          <p:nvPr/>
        </p:nvSpPr>
        <p:spPr>
          <a:xfrm>
            <a:off x="6050938" y="3476336"/>
            <a:ext cx="4957486" cy="2154436"/>
          </a:xfrm>
          <a:prstGeom prst="rect">
            <a:avLst/>
          </a:prstGeom>
        </p:spPr>
        <p:txBody>
          <a:bodyPr wrap="square" lIns="0" tIns="0" rIns="0" bIns="0" rtlCol="0" anchor="t">
            <a:spAutoFit/>
          </a:bodyPr>
          <a:lstStyle/>
          <a:p>
            <a:pPr marL="171450" indent="-171450">
              <a:buFont typeface="Arial" panose="020B0604020202020204" pitchFamily="34" charset="0"/>
              <a:buChar char="•"/>
            </a:pPr>
            <a:r>
              <a:rPr lang="zh-CN" altLang="en-US" sz="1400" dirty="0">
                <a:solidFill>
                  <a:srgbClr val="3B424B"/>
                </a:solidFill>
                <a:ea typeface="字由点字典黑 45J" panose="00020600040101010101" charset="-122"/>
              </a:rPr>
              <a:t>研究目的：本研究旨在设计并实现一个智能舆情分析系统，通过集成最新的技术和算法，全面提升舆情数据的采集、处理、分析和展示能力。</a:t>
            </a:r>
            <a:endParaRPr lang="en-US" altLang="zh-CN" sz="1400" dirty="0">
              <a:solidFill>
                <a:srgbClr val="3B424B"/>
              </a:solidFill>
              <a:ea typeface="字由点字典黑 45J" panose="00020600040101010101" charset="-122"/>
            </a:endParaRPr>
          </a:p>
          <a:p>
            <a:pPr marL="171450" indent="-171450">
              <a:buFont typeface="Arial" panose="020B0604020202020204" pitchFamily="34" charset="0"/>
              <a:buChar char="•"/>
            </a:pPr>
            <a:endParaRPr lang="en-US" altLang="zh-CN" sz="1400" dirty="0">
              <a:solidFill>
                <a:srgbClr val="3B424B"/>
              </a:solidFill>
              <a:ea typeface="字由点字典黑 45J" panose="00020600040101010101" charset="-122"/>
            </a:endParaRPr>
          </a:p>
          <a:p>
            <a:pPr marL="171450" indent="-171450">
              <a:buFont typeface="Arial" panose="020B0604020202020204" pitchFamily="34" charset="0"/>
              <a:buChar char="•"/>
            </a:pPr>
            <a:r>
              <a:rPr lang="zh-CN" altLang="en-US" sz="1400" dirty="0">
                <a:solidFill>
                  <a:srgbClr val="3B424B"/>
                </a:solidFill>
                <a:ea typeface="字由点字典黑 45J" panose="00020600040101010101" charset="-122"/>
              </a:rPr>
              <a:t>研究意义：为政府机关、企业和公众提供一个强有力的决策支持工具，帮助他们更好地理解和应对公众舆论，预测和引导舆情的发展方向。通过实时监控和全面分析舆情数据，该系统不仅能够增强社会舆论管理的科学性和有效性，也为舆情研究领域提供了新的技术应用示范。</a:t>
            </a:r>
            <a:endParaRPr lang="en-US" altLang="zh-CN" sz="1400" dirty="0">
              <a:solidFill>
                <a:srgbClr val="3B424B"/>
              </a:solidFill>
              <a:ea typeface="字由点字典黑 45J" panose="00020600040101010101" charset="-122"/>
            </a:endParaRPr>
          </a:p>
          <a:p>
            <a:endParaRPr lang="en-US" sz="1400" dirty="0">
              <a:solidFill>
                <a:srgbClr val="3B424B"/>
              </a:solidFill>
              <a:ea typeface="字由点字典黑 45J" panose="00020600040101010101" charset="-122"/>
            </a:endParaRPr>
          </a:p>
        </p:txBody>
      </p:sp>
      <p:pic>
        <p:nvPicPr>
          <p:cNvPr id="56" name="图片 55">
            <a:extLst>
              <a:ext uri="{FF2B5EF4-FFF2-40B4-BE49-F238E27FC236}">
                <a16:creationId xmlns:a16="http://schemas.microsoft.com/office/drawing/2014/main" id="{2F9EA063-C5E3-0E8E-A934-63C654BE10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32" y="2171495"/>
            <a:ext cx="5368399" cy="26632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2259495" y="2926203"/>
            <a:ext cx="7673008"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系统架构概述</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308308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a:solidFill>
            <a:srgbClr val="005BAB">
              <a:alpha val="32000"/>
            </a:srgbClr>
          </a:solidFill>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grpFill/>
          </p:spPr>
          <p:txBody>
            <a:bodyPr/>
            <a:lstStyle/>
            <a:p>
              <a:endParaRPr lang="zh-CN" altLang="en-US"/>
            </a:p>
          </p:txBody>
        </p:sp>
      </p:grpSp>
      <p:grpSp>
        <p:nvGrpSpPr>
          <p:cNvPr id="7" name="Group 7"/>
          <p:cNvGrpSpPr/>
          <p:nvPr/>
        </p:nvGrpSpPr>
        <p:grpSpPr>
          <a:xfrm>
            <a:off x="10840655" y="6073630"/>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0" y="716190"/>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sz="1200"/>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grpSp>
        <p:nvGrpSpPr>
          <p:cNvPr id="90" name="组合 89">
            <a:extLst>
              <a:ext uri="{FF2B5EF4-FFF2-40B4-BE49-F238E27FC236}">
                <a16:creationId xmlns:a16="http://schemas.microsoft.com/office/drawing/2014/main" id="{445E1581-DCB5-2086-FD80-0E3C43F90457}"/>
              </a:ext>
            </a:extLst>
          </p:cNvPr>
          <p:cNvGrpSpPr/>
          <p:nvPr/>
        </p:nvGrpSpPr>
        <p:grpSpPr>
          <a:xfrm>
            <a:off x="343657" y="1503414"/>
            <a:ext cx="7872144" cy="1566289"/>
            <a:chOff x="316866" y="1362411"/>
            <a:chExt cx="7872144" cy="1566289"/>
          </a:xfrm>
        </p:grpSpPr>
        <p:grpSp>
          <p:nvGrpSpPr>
            <p:cNvPr id="47" name="Group 47"/>
            <p:cNvGrpSpPr/>
            <p:nvPr/>
          </p:nvGrpSpPr>
          <p:grpSpPr>
            <a:xfrm>
              <a:off x="316866" y="1362411"/>
              <a:ext cx="2740086" cy="1566289"/>
              <a:chOff x="0" y="0"/>
              <a:chExt cx="5480172" cy="3132578"/>
            </a:xfrm>
            <a:solidFill>
              <a:srgbClr val="005BAB"/>
            </a:solidFill>
          </p:grpSpPr>
          <p:sp>
            <p:nvSpPr>
              <p:cNvPr id="48" name="Freeform 48"/>
              <p:cNvSpPr/>
              <p:nvPr/>
            </p:nvSpPr>
            <p:spPr>
              <a:xfrm>
                <a:off x="0" y="0"/>
                <a:ext cx="5480177" cy="3132582"/>
              </a:xfrm>
              <a:custGeom>
                <a:avLst/>
                <a:gdLst/>
                <a:ahLst/>
                <a:cxnLst/>
                <a:rect l="l" t="t" r="r" b="b"/>
                <a:pathLst>
                  <a:path w="5480177" h="3132582">
                    <a:moveTo>
                      <a:pt x="0" y="522097"/>
                    </a:moveTo>
                    <a:cubicBezTo>
                      <a:pt x="0" y="233807"/>
                      <a:pt x="233807" y="0"/>
                      <a:pt x="522097" y="0"/>
                    </a:cubicBezTo>
                    <a:lnTo>
                      <a:pt x="4958080" y="0"/>
                    </a:lnTo>
                    <a:cubicBezTo>
                      <a:pt x="5246370" y="0"/>
                      <a:pt x="5480177" y="233807"/>
                      <a:pt x="5480177" y="522097"/>
                    </a:cubicBezTo>
                    <a:lnTo>
                      <a:pt x="5480177" y="2610485"/>
                    </a:lnTo>
                    <a:cubicBezTo>
                      <a:pt x="5480177" y="2898775"/>
                      <a:pt x="5246370" y="3132582"/>
                      <a:pt x="4958080" y="3132582"/>
                    </a:cubicBezTo>
                    <a:lnTo>
                      <a:pt x="522097" y="3132582"/>
                    </a:lnTo>
                    <a:cubicBezTo>
                      <a:pt x="233807" y="3132582"/>
                      <a:pt x="0" y="2898775"/>
                      <a:pt x="0" y="2610485"/>
                    </a:cubicBezTo>
                    <a:close/>
                  </a:path>
                </a:pathLst>
              </a:custGeom>
              <a:grpFill/>
            </p:spPr>
            <p:txBody>
              <a:bodyPr/>
              <a:lstStyle/>
              <a:p>
                <a:endParaRPr lang="zh-CN" altLang="en-US"/>
              </a:p>
            </p:txBody>
          </p:sp>
        </p:grpSp>
        <p:grpSp>
          <p:nvGrpSpPr>
            <p:cNvPr id="49" name="Group 49"/>
            <p:cNvGrpSpPr/>
            <p:nvPr/>
          </p:nvGrpSpPr>
          <p:grpSpPr>
            <a:xfrm>
              <a:off x="481352" y="1942721"/>
              <a:ext cx="7366226" cy="883094"/>
              <a:chOff x="0" y="0"/>
              <a:chExt cx="14732452" cy="1766188"/>
            </a:xfrm>
          </p:grpSpPr>
          <p:sp>
            <p:nvSpPr>
              <p:cNvPr id="50" name="Freeform 50"/>
              <p:cNvSpPr/>
              <p:nvPr/>
            </p:nvSpPr>
            <p:spPr>
              <a:xfrm>
                <a:off x="0" y="0"/>
                <a:ext cx="14732508" cy="1766189"/>
              </a:xfrm>
              <a:custGeom>
                <a:avLst/>
                <a:gdLst/>
                <a:ahLst/>
                <a:cxnLst/>
                <a:rect l="l" t="t" r="r" b="b"/>
                <a:pathLst>
                  <a:path w="14732508" h="1766189">
                    <a:moveTo>
                      <a:pt x="0" y="294386"/>
                    </a:moveTo>
                    <a:cubicBezTo>
                      <a:pt x="0" y="131826"/>
                      <a:pt x="131826" y="0"/>
                      <a:pt x="294386" y="0"/>
                    </a:cubicBezTo>
                    <a:lnTo>
                      <a:pt x="14438122" y="0"/>
                    </a:lnTo>
                    <a:cubicBezTo>
                      <a:pt x="14600682" y="0"/>
                      <a:pt x="14732508" y="131826"/>
                      <a:pt x="14732508" y="294386"/>
                    </a:cubicBezTo>
                    <a:lnTo>
                      <a:pt x="14732508" y="1471803"/>
                    </a:lnTo>
                    <a:cubicBezTo>
                      <a:pt x="14732508" y="1634363"/>
                      <a:pt x="14600682" y="1766189"/>
                      <a:pt x="14438122" y="1766189"/>
                    </a:cubicBezTo>
                    <a:lnTo>
                      <a:pt x="294386" y="1766189"/>
                    </a:lnTo>
                    <a:cubicBezTo>
                      <a:pt x="131826" y="1766189"/>
                      <a:pt x="0" y="1634363"/>
                      <a:pt x="0" y="1471803"/>
                    </a:cubicBezTo>
                    <a:close/>
                  </a:path>
                </a:pathLst>
              </a:custGeom>
              <a:solidFill>
                <a:srgbClr val="F8F8F8"/>
              </a:solidFill>
            </p:spPr>
            <p:txBody>
              <a:bodyPr/>
              <a:lstStyle/>
              <a:p>
                <a:endParaRPr lang="zh-CN" altLang="en-US"/>
              </a:p>
            </p:txBody>
          </p:sp>
        </p:grpSp>
        <p:sp>
          <p:nvSpPr>
            <p:cNvPr id="51" name="TextBox 51"/>
            <p:cNvSpPr txBox="1"/>
            <p:nvPr/>
          </p:nvSpPr>
          <p:spPr>
            <a:xfrm>
              <a:off x="316866" y="1461469"/>
              <a:ext cx="2740086" cy="358431"/>
            </a:xfrm>
            <a:prstGeom prst="rect">
              <a:avLst/>
            </a:prstGeom>
          </p:spPr>
          <p:txBody>
            <a:bodyPr lIns="0" tIns="0" rIns="0" bIns="0" rtlCol="0" anchor="t">
              <a:spAutoFit/>
            </a:bodyPr>
            <a:lstStyle/>
            <a:p>
              <a:pPr algn="ctr">
                <a:lnSpc>
                  <a:spcPts val="2880"/>
                </a:lnSpc>
              </a:pPr>
              <a:r>
                <a:rPr lang="zh-CN" altLang="en-US" sz="2400" dirty="0">
                  <a:solidFill>
                    <a:srgbClr val="FFFFFF"/>
                  </a:solidFill>
                  <a:ea typeface="字由点字典黑 65J" panose="00020600040101010101" charset="-122"/>
                </a:rPr>
                <a:t>数据采集层</a:t>
              </a:r>
              <a:endParaRPr lang="en-US" sz="2400" dirty="0">
                <a:solidFill>
                  <a:srgbClr val="FFFFFF"/>
                </a:solidFill>
                <a:ea typeface="字由点字典黑 65J" panose="00020600040101010101" charset="-122"/>
              </a:endParaRPr>
            </a:p>
          </p:txBody>
        </p:sp>
        <p:sp>
          <p:nvSpPr>
            <p:cNvPr id="52" name="TextBox 52"/>
            <p:cNvSpPr txBox="1"/>
            <p:nvPr/>
          </p:nvSpPr>
          <p:spPr>
            <a:xfrm>
              <a:off x="718107" y="2016984"/>
              <a:ext cx="6638519" cy="712375"/>
            </a:xfrm>
            <a:prstGeom prst="rect">
              <a:avLst/>
            </a:prstGeom>
          </p:spPr>
          <p:txBody>
            <a:bodyPr lIns="0" tIns="0" rIns="0" bIns="0" rtlCol="0" anchor="t">
              <a:spAutoFit/>
            </a:bodyPr>
            <a:lstStyle/>
            <a:p>
              <a:pPr>
                <a:lnSpc>
                  <a:spcPts val="1873"/>
                </a:lnSpc>
              </a:pPr>
              <a:r>
                <a:rPr lang="zh-CN" altLang="en-US" sz="1400" dirty="0">
                  <a:solidFill>
                    <a:srgbClr val="3B424B"/>
                  </a:solidFill>
                  <a:latin typeface="+mn-ea"/>
                </a:rPr>
                <a:t>数据采集层是系统的基础，负责从各种数据源中获取原始数据。这些数据源包括社交媒体平台（如微博）、新闻网站等。为了保证数据的全面性和实时性，系统使用了多种爬虫技术和</a:t>
              </a:r>
              <a:r>
                <a:rPr lang="en-US" altLang="zh-CN" sz="1400" dirty="0">
                  <a:solidFill>
                    <a:srgbClr val="3B424B"/>
                  </a:solidFill>
                  <a:latin typeface="+mn-ea"/>
                </a:rPr>
                <a:t>API</a:t>
              </a:r>
              <a:r>
                <a:rPr lang="zh-CN" altLang="en-US" sz="1400" dirty="0">
                  <a:solidFill>
                    <a:srgbClr val="3B424B"/>
                  </a:solidFill>
                  <a:latin typeface="+mn-ea"/>
                </a:rPr>
                <a:t>接口。</a:t>
              </a:r>
              <a:endParaRPr lang="en-US" sz="1400" dirty="0">
                <a:solidFill>
                  <a:srgbClr val="3B424B"/>
                </a:solidFill>
                <a:latin typeface="+mn-ea"/>
              </a:endParaRPr>
            </a:p>
          </p:txBody>
        </p:sp>
        <p:grpSp>
          <p:nvGrpSpPr>
            <p:cNvPr id="85" name="组合 84">
              <a:extLst>
                <a:ext uri="{FF2B5EF4-FFF2-40B4-BE49-F238E27FC236}">
                  <a16:creationId xmlns:a16="http://schemas.microsoft.com/office/drawing/2014/main" id="{276E188C-F77A-F2A4-787A-E8E59B532292}"/>
                </a:ext>
              </a:extLst>
            </p:cNvPr>
            <p:cNvGrpSpPr/>
            <p:nvPr/>
          </p:nvGrpSpPr>
          <p:grpSpPr>
            <a:xfrm>
              <a:off x="7614412" y="2112061"/>
              <a:ext cx="574598" cy="459421"/>
              <a:chOff x="7885094" y="2130798"/>
              <a:chExt cx="574598" cy="459421"/>
            </a:xfrm>
          </p:grpSpPr>
          <p:grpSp>
            <p:nvGrpSpPr>
              <p:cNvPr id="53" name="Group 53"/>
              <p:cNvGrpSpPr/>
              <p:nvPr/>
            </p:nvGrpSpPr>
            <p:grpSpPr>
              <a:xfrm rot="2627273">
                <a:off x="7942682" y="2130798"/>
                <a:ext cx="459421" cy="459421"/>
                <a:chOff x="0" y="0"/>
                <a:chExt cx="918842" cy="918842"/>
              </a:xfrm>
              <a:solidFill>
                <a:srgbClr val="005BAB"/>
              </a:solidFill>
            </p:grpSpPr>
            <p:sp>
              <p:nvSpPr>
                <p:cNvPr id="54" name="Freeform 54"/>
                <p:cNvSpPr/>
                <p:nvPr/>
              </p:nvSpPr>
              <p:spPr>
                <a:xfrm>
                  <a:off x="0" y="0"/>
                  <a:ext cx="918845" cy="918845"/>
                </a:xfrm>
                <a:custGeom>
                  <a:avLst/>
                  <a:gdLst/>
                  <a:ahLst/>
                  <a:cxnLst/>
                  <a:rect l="l" t="t" r="r" b="b"/>
                  <a:pathLst>
                    <a:path w="918845" h="918845">
                      <a:moveTo>
                        <a:pt x="0" y="153162"/>
                      </a:moveTo>
                      <a:cubicBezTo>
                        <a:pt x="0" y="68580"/>
                        <a:pt x="68580" y="0"/>
                        <a:pt x="153162" y="0"/>
                      </a:cubicBezTo>
                      <a:lnTo>
                        <a:pt x="765683" y="0"/>
                      </a:lnTo>
                      <a:cubicBezTo>
                        <a:pt x="850265" y="0"/>
                        <a:pt x="918845" y="68580"/>
                        <a:pt x="918845" y="153162"/>
                      </a:cubicBezTo>
                      <a:lnTo>
                        <a:pt x="918845" y="765683"/>
                      </a:lnTo>
                      <a:cubicBezTo>
                        <a:pt x="918845" y="850265"/>
                        <a:pt x="850265" y="918845"/>
                        <a:pt x="765683" y="918845"/>
                      </a:cubicBezTo>
                      <a:lnTo>
                        <a:pt x="153162" y="918845"/>
                      </a:lnTo>
                      <a:cubicBezTo>
                        <a:pt x="68580" y="918845"/>
                        <a:pt x="0" y="850265"/>
                        <a:pt x="0" y="765683"/>
                      </a:cubicBezTo>
                      <a:close/>
                    </a:path>
                  </a:pathLst>
                </a:custGeom>
                <a:grpFill/>
              </p:spPr>
              <p:txBody>
                <a:bodyPr/>
                <a:lstStyle/>
                <a:p>
                  <a:endParaRPr lang="zh-CN" altLang="en-US"/>
                </a:p>
              </p:txBody>
            </p:sp>
          </p:grpSp>
          <p:sp>
            <p:nvSpPr>
              <p:cNvPr id="55" name="TextBox 55"/>
              <p:cNvSpPr txBox="1"/>
              <p:nvPr/>
            </p:nvSpPr>
            <p:spPr>
              <a:xfrm>
                <a:off x="7885094" y="2201758"/>
                <a:ext cx="574598" cy="307777"/>
              </a:xfrm>
              <a:prstGeom prst="rect">
                <a:avLst/>
              </a:prstGeom>
            </p:spPr>
            <p:txBody>
              <a:bodyPr lIns="0" tIns="0" rIns="0" bIns="0" rtlCol="0" anchor="t">
                <a:spAutoFit/>
              </a:bodyPr>
              <a:lstStyle/>
              <a:p>
                <a:pPr algn="ctr">
                  <a:lnSpc>
                    <a:spcPts val="2400"/>
                  </a:lnSpc>
                </a:pPr>
                <a:r>
                  <a:rPr lang="en-US" sz="2000">
                    <a:solidFill>
                      <a:srgbClr val="FFFFFF"/>
                    </a:solidFill>
                    <a:latin typeface="字由点字典黑 65J" panose="00020600040101010101" charset="-122"/>
                  </a:rPr>
                  <a:t>01</a:t>
                </a:r>
              </a:p>
            </p:txBody>
          </p:sp>
        </p:grpSp>
      </p:grpSp>
      <p:sp>
        <p:nvSpPr>
          <p:cNvPr id="65" name="AutoShape 65"/>
          <p:cNvSpPr/>
          <p:nvPr/>
        </p:nvSpPr>
        <p:spPr>
          <a:xfrm>
            <a:off x="631469" y="1382355"/>
            <a:ext cx="2959438" cy="0"/>
          </a:xfrm>
          <a:prstGeom prst="line">
            <a:avLst/>
          </a:prstGeom>
          <a:ln w="28575" cap="rnd">
            <a:solidFill>
              <a:srgbClr val="0058E0"/>
            </a:solidFill>
            <a:prstDash val="solid"/>
            <a:headEnd type="oval" w="lg" len="lg"/>
            <a:tailEnd type="triangle" w="lg" len="med"/>
          </a:ln>
        </p:spPr>
        <p:txBody>
          <a:bodyPr/>
          <a:lstStyle/>
          <a:p>
            <a:endParaRPr lang="zh-CN" altLang="en-US" sz="1200" dirty="0"/>
          </a:p>
        </p:txBody>
      </p:sp>
      <p:sp>
        <p:nvSpPr>
          <p:cNvPr id="66" name="TextBox 66"/>
          <p:cNvSpPr txBox="1"/>
          <p:nvPr/>
        </p:nvSpPr>
        <p:spPr>
          <a:xfrm>
            <a:off x="631469" y="676947"/>
            <a:ext cx="3024717" cy="564257"/>
          </a:xfrm>
          <a:prstGeom prst="rect">
            <a:avLst/>
          </a:prstGeom>
        </p:spPr>
        <p:txBody>
          <a:bodyPr wrap="square" lIns="0" tIns="0" rIns="0" bIns="0" rtlCol="0" anchor="t">
            <a:spAutoFit/>
          </a:bodyPr>
          <a:lstStyle/>
          <a:p>
            <a:pPr algn="ctr">
              <a:lnSpc>
                <a:spcPts val="4400"/>
              </a:lnSpc>
            </a:pPr>
            <a:r>
              <a:rPr lang="zh-CN" altLang="en-US" sz="3667" dirty="0">
                <a:solidFill>
                  <a:srgbClr val="005BAB"/>
                </a:solidFill>
                <a:ea typeface="字由点字典黑 65J" panose="00020600040101010101" charset="-122"/>
              </a:rPr>
              <a:t>整体框架</a:t>
            </a:r>
            <a:r>
              <a:rPr lang="en-US" sz="3667" dirty="0" err="1">
                <a:solidFill>
                  <a:srgbClr val="005BAB"/>
                </a:solidFill>
                <a:ea typeface="字由点字典黑 65J" panose="00020600040101010101" charset="-122"/>
              </a:rPr>
              <a:t>概述</a:t>
            </a:r>
            <a:endParaRPr lang="en-US" sz="3667" dirty="0">
              <a:solidFill>
                <a:srgbClr val="005BAB"/>
              </a:solidFill>
              <a:ea typeface="字由点字典黑 65J" panose="00020600040101010101" charset="-122"/>
            </a:endParaRPr>
          </a:p>
        </p:txBody>
      </p:sp>
      <p:grpSp>
        <p:nvGrpSpPr>
          <p:cNvPr id="2" name="Group 16">
            <a:extLst>
              <a:ext uri="{FF2B5EF4-FFF2-40B4-BE49-F238E27FC236}">
                <a16:creationId xmlns:a16="http://schemas.microsoft.com/office/drawing/2014/main" id="{367D8FD9-53AC-2532-AA21-B7FEF63E30C8}"/>
              </a:ext>
            </a:extLst>
          </p:cNvPr>
          <p:cNvGrpSpPr/>
          <p:nvPr/>
        </p:nvGrpSpPr>
        <p:grpSpPr>
          <a:xfrm>
            <a:off x="11142860" y="0"/>
            <a:ext cx="1049141" cy="758816"/>
            <a:chOff x="0" y="0"/>
            <a:chExt cx="2098282" cy="1517632"/>
          </a:xfrm>
          <a:solidFill>
            <a:srgbClr val="005BAB">
              <a:alpha val="27000"/>
            </a:srgbClr>
          </a:solidFill>
        </p:grpSpPr>
        <p:sp>
          <p:nvSpPr>
            <p:cNvPr id="67" name="Freeform 17">
              <a:extLst>
                <a:ext uri="{FF2B5EF4-FFF2-40B4-BE49-F238E27FC236}">
                  <a16:creationId xmlns:a16="http://schemas.microsoft.com/office/drawing/2014/main" id="{F64D04F5-7CAE-9A56-0EA4-098E0ECE225F}"/>
                </a:ext>
              </a:extLst>
            </p:cNvPr>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69" name="图片 68">
            <a:extLst>
              <a:ext uri="{FF2B5EF4-FFF2-40B4-BE49-F238E27FC236}">
                <a16:creationId xmlns:a16="http://schemas.microsoft.com/office/drawing/2014/main" id="{EDB9DFEC-1B17-31B9-735D-47C9CE5D82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grpSp>
        <p:nvGrpSpPr>
          <p:cNvPr id="91" name="组合 90">
            <a:extLst>
              <a:ext uri="{FF2B5EF4-FFF2-40B4-BE49-F238E27FC236}">
                <a16:creationId xmlns:a16="http://schemas.microsoft.com/office/drawing/2014/main" id="{87FB9D58-0387-B974-B1FF-B040F5D42489}"/>
              </a:ext>
            </a:extLst>
          </p:cNvPr>
          <p:cNvGrpSpPr/>
          <p:nvPr/>
        </p:nvGrpSpPr>
        <p:grpSpPr>
          <a:xfrm>
            <a:off x="4037367" y="2491632"/>
            <a:ext cx="7822149" cy="1566289"/>
            <a:chOff x="3984035" y="2317580"/>
            <a:chExt cx="7822149" cy="1566289"/>
          </a:xfrm>
        </p:grpSpPr>
        <p:grpSp>
          <p:nvGrpSpPr>
            <p:cNvPr id="56" name="Group 56"/>
            <p:cNvGrpSpPr/>
            <p:nvPr/>
          </p:nvGrpSpPr>
          <p:grpSpPr>
            <a:xfrm>
              <a:off x="9066098" y="2317580"/>
              <a:ext cx="2740086" cy="1566289"/>
              <a:chOff x="0" y="0"/>
              <a:chExt cx="5480172" cy="3132578"/>
            </a:xfrm>
            <a:solidFill>
              <a:srgbClr val="005BAB"/>
            </a:solidFill>
          </p:grpSpPr>
          <p:sp>
            <p:nvSpPr>
              <p:cNvPr id="57" name="Freeform 57"/>
              <p:cNvSpPr/>
              <p:nvPr/>
            </p:nvSpPr>
            <p:spPr>
              <a:xfrm>
                <a:off x="0" y="0"/>
                <a:ext cx="5480177" cy="3132582"/>
              </a:xfrm>
              <a:custGeom>
                <a:avLst/>
                <a:gdLst/>
                <a:ahLst/>
                <a:cxnLst/>
                <a:rect l="l" t="t" r="r" b="b"/>
                <a:pathLst>
                  <a:path w="5480177" h="3132582">
                    <a:moveTo>
                      <a:pt x="5480177" y="522097"/>
                    </a:moveTo>
                    <a:cubicBezTo>
                      <a:pt x="5480177" y="233807"/>
                      <a:pt x="5246370" y="0"/>
                      <a:pt x="4958080" y="0"/>
                    </a:cubicBezTo>
                    <a:lnTo>
                      <a:pt x="522097" y="0"/>
                    </a:lnTo>
                    <a:cubicBezTo>
                      <a:pt x="233807" y="0"/>
                      <a:pt x="0" y="233807"/>
                      <a:pt x="0" y="522097"/>
                    </a:cubicBezTo>
                    <a:lnTo>
                      <a:pt x="0" y="2610485"/>
                    </a:lnTo>
                    <a:cubicBezTo>
                      <a:pt x="0" y="2898775"/>
                      <a:pt x="233807" y="3132582"/>
                      <a:pt x="522097" y="3132582"/>
                    </a:cubicBezTo>
                    <a:lnTo>
                      <a:pt x="4958080" y="3132582"/>
                    </a:lnTo>
                    <a:cubicBezTo>
                      <a:pt x="5246370" y="3132582"/>
                      <a:pt x="5480177" y="2898775"/>
                      <a:pt x="5480177" y="2610485"/>
                    </a:cubicBezTo>
                    <a:close/>
                  </a:path>
                </a:pathLst>
              </a:custGeom>
              <a:grpFill/>
            </p:spPr>
            <p:txBody>
              <a:bodyPr/>
              <a:lstStyle/>
              <a:p>
                <a:endParaRPr lang="zh-CN" altLang="en-US"/>
              </a:p>
            </p:txBody>
          </p:sp>
        </p:grpSp>
        <p:grpSp>
          <p:nvGrpSpPr>
            <p:cNvPr id="58" name="Group 58"/>
            <p:cNvGrpSpPr/>
            <p:nvPr/>
          </p:nvGrpSpPr>
          <p:grpSpPr>
            <a:xfrm>
              <a:off x="4275472" y="2897890"/>
              <a:ext cx="7366226" cy="883094"/>
              <a:chOff x="0" y="0"/>
              <a:chExt cx="14732452" cy="1766188"/>
            </a:xfrm>
          </p:grpSpPr>
          <p:sp>
            <p:nvSpPr>
              <p:cNvPr id="59" name="Freeform 59"/>
              <p:cNvSpPr/>
              <p:nvPr/>
            </p:nvSpPr>
            <p:spPr>
              <a:xfrm>
                <a:off x="0" y="0"/>
                <a:ext cx="14732508" cy="1766189"/>
              </a:xfrm>
              <a:custGeom>
                <a:avLst/>
                <a:gdLst/>
                <a:ahLst/>
                <a:cxnLst/>
                <a:rect l="l" t="t" r="r" b="b"/>
                <a:pathLst>
                  <a:path w="14732508" h="1766189">
                    <a:moveTo>
                      <a:pt x="14732508" y="294386"/>
                    </a:moveTo>
                    <a:cubicBezTo>
                      <a:pt x="14732508" y="131826"/>
                      <a:pt x="14600682" y="0"/>
                      <a:pt x="14438122" y="0"/>
                    </a:cubicBezTo>
                    <a:lnTo>
                      <a:pt x="294386" y="0"/>
                    </a:lnTo>
                    <a:cubicBezTo>
                      <a:pt x="131826" y="0"/>
                      <a:pt x="0" y="131826"/>
                      <a:pt x="0" y="294386"/>
                    </a:cubicBezTo>
                    <a:lnTo>
                      <a:pt x="0" y="1471803"/>
                    </a:lnTo>
                    <a:cubicBezTo>
                      <a:pt x="0" y="1634363"/>
                      <a:pt x="131826" y="1766189"/>
                      <a:pt x="294386" y="1766189"/>
                    </a:cubicBezTo>
                    <a:lnTo>
                      <a:pt x="14438122" y="1766189"/>
                    </a:lnTo>
                    <a:cubicBezTo>
                      <a:pt x="14600682" y="1766189"/>
                      <a:pt x="14732508" y="1634363"/>
                      <a:pt x="14732508" y="1471803"/>
                    </a:cubicBezTo>
                    <a:close/>
                  </a:path>
                </a:pathLst>
              </a:custGeom>
              <a:solidFill>
                <a:srgbClr val="F8F8F8"/>
              </a:solidFill>
            </p:spPr>
            <p:txBody>
              <a:bodyPr/>
              <a:lstStyle/>
              <a:p>
                <a:endParaRPr lang="zh-CN" altLang="en-US"/>
              </a:p>
            </p:txBody>
          </p:sp>
        </p:grpSp>
        <p:sp>
          <p:nvSpPr>
            <p:cNvPr id="60" name="TextBox 60"/>
            <p:cNvSpPr txBox="1"/>
            <p:nvPr/>
          </p:nvSpPr>
          <p:spPr>
            <a:xfrm>
              <a:off x="9066098" y="2456822"/>
              <a:ext cx="2740086" cy="358431"/>
            </a:xfrm>
            <a:prstGeom prst="rect">
              <a:avLst/>
            </a:prstGeom>
          </p:spPr>
          <p:txBody>
            <a:bodyPr lIns="0" tIns="0" rIns="0" bIns="0" rtlCol="0" anchor="t">
              <a:spAutoFit/>
            </a:bodyPr>
            <a:lstStyle/>
            <a:p>
              <a:pPr algn="ctr">
                <a:lnSpc>
                  <a:spcPts val="2880"/>
                </a:lnSpc>
              </a:pPr>
              <a:r>
                <a:rPr lang="zh-CN" altLang="en-US" sz="2400" dirty="0">
                  <a:solidFill>
                    <a:srgbClr val="FFFFFF"/>
                  </a:solidFill>
                  <a:ea typeface="字由点字典黑 65J" panose="00020600040101010101" charset="-122"/>
                </a:rPr>
                <a:t>数据处理层</a:t>
              </a:r>
              <a:endParaRPr lang="en-US" sz="2400" dirty="0">
                <a:solidFill>
                  <a:srgbClr val="FFFFFF"/>
                </a:solidFill>
                <a:ea typeface="字由点字典黑 65J" panose="00020600040101010101" charset="-122"/>
              </a:endParaRPr>
            </a:p>
          </p:txBody>
        </p:sp>
        <p:grpSp>
          <p:nvGrpSpPr>
            <p:cNvPr id="62" name="Group 62"/>
            <p:cNvGrpSpPr/>
            <p:nvPr/>
          </p:nvGrpSpPr>
          <p:grpSpPr>
            <a:xfrm rot="-2627273">
              <a:off x="4045761" y="3109726"/>
              <a:ext cx="459421" cy="459421"/>
              <a:chOff x="0" y="0"/>
              <a:chExt cx="918842" cy="918842"/>
            </a:xfrm>
            <a:solidFill>
              <a:srgbClr val="005BAB"/>
            </a:solidFill>
          </p:grpSpPr>
          <p:sp>
            <p:nvSpPr>
              <p:cNvPr id="63" name="Freeform 63"/>
              <p:cNvSpPr/>
              <p:nvPr/>
            </p:nvSpPr>
            <p:spPr>
              <a:xfrm>
                <a:off x="0" y="0"/>
                <a:ext cx="918845" cy="918845"/>
              </a:xfrm>
              <a:custGeom>
                <a:avLst/>
                <a:gdLst/>
                <a:ahLst/>
                <a:cxnLst/>
                <a:rect l="l" t="t" r="r" b="b"/>
                <a:pathLst>
                  <a:path w="918845" h="918845">
                    <a:moveTo>
                      <a:pt x="918845" y="153162"/>
                    </a:moveTo>
                    <a:cubicBezTo>
                      <a:pt x="918845" y="68580"/>
                      <a:pt x="850265" y="0"/>
                      <a:pt x="765683" y="0"/>
                    </a:cubicBezTo>
                    <a:lnTo>
                      <a:pt x="153162" y="0"/>
                    </a:lnTo>
                    <a:cubicBezTo>
                      <a:pt x="68580" y="0"/>
                      <a:pt x="0" y="68580"/>
                      <a:pt x="0" y="153162"/>
                    </a:cubicBezTo>
                    <a:lnTo>
                      <a:pt x="0" y="765683"/>
                    </a:lnTo>
                    <a:cubicBezTo>
                      <a:pt x="0" y="850265"/>
                      <a:pt x="68580" y="918845"/>
                      <a:pt x="153162" y="918845"/>
                    </a:cubicBezTo>
                    <a:lnTo>
                      <a:pt x="765683" y="918845"/>
                    </a:lnTo>
                    <a:cubicBezTo>
                      <a:pt x="850265" y="918845"/>
                      <a:pt x="918845" y="850265"/>
                      <a:pt x="918845" y="765683"/>
                    </a:cubicBezTo>
                    <a:close/>
                  </a:path>
                </a:pathLst>
              </a:custGeom>
              <a:grpFill/>
            </p:spPr>
            <p:txBody>
              <a:bodyPr/>
              <a:lstStyle/>
              <a:p>
                <a:endParaRPr lang="zh-CN" altLang="en-US"/>
              </a:p>
            </p:txBody>
          </p:sp>
        </p:grpSp>
        <p:sp>
          <p:nvSpPr>
            <p:cNvPr id="64" name="TextBox 64"/>
            <p:cNvSpPr txBox="1"/>
            <p:nvPr/>
          </p:nvSpPr>
          <p:spPr>
            <a:xfrm>
              <a:off x="3984035" y="3180686"/>
              <a:ext cx="582875" cy="307777"/>
            </a:xfrm>
            <a:prstGeom prst="rect">
              <a:avLst/>
            </a:prstGeom>
          </p:spPr>
          <p:txBody>
            <a:bodyPr lIns="0" tIns="0" rIns="0" bIns="0" rtlCol="0" anchor="t">
              <a:spAutoFit/>
            </a:bodyPr>
            <a:lstStyle/>
            <a:p>
              <a:pPr algn="ctr">
                <a:lnSpc>
                  <a:spcPts val="2400"/>
                </a:lnSpc>
              </a:pPr>
              <a:r>
                <a:rPr lang="en-US" sz="2000">
                  <a:solidFill>
                    <a:srgbClr val="FFFFFF"/>
                  </a:solidFill>
                  <a:latin typeface="字由点字典黑 65J" panose="00020600040101010101" charset="-122"/>
                </a:rPr>
                <a:t>02</a:t>
              </a:r>
            </a:p>
          </p:txBody>
        </p:sp>
        <p:sp>
          <p:nvSpPr>
            <p:cNvPr id="86" name="TextBox 52">
              <a:extLst>
                <a:ext uri="{FF2B5EF4-FFF2-40B4-BE49-F238E27FC236}">
                  <a16:creationId xmlns:a16="http://schemas.microsoft.com/office/drawing/2014/main" id="{F8410C34-0FCF-5359-059F-7E6325D6D370}"/>
                </a:ext>
              </a:extLst>
            </p:cNvPr>
            <p:cNvSpPr txBox="1"/>
            <p:nvPr/>
          </p:nvSpPr>
          <p:spPr>
            <a:xfrm>
              <a:off x="4768942" y="3070082"/>
              <a:ext cx="6638519" cy="466153"/>
            </a:xfrm>
            <a:prstGeom prst="rect">
              <a:avLst/>
            </a:prstGeom>
          </p:spPr>
          <p:txBody>
            <a:bodyPr lIns="0" tIns="0" rIns="0" bIns="0" rtlCol="0" anchor="t">
              <a:spAutoFit/>
            </a:bodyPr>
            <a:lstStyle/>
            <a:p>
              <a:pPr>
                <a:lnSpc>
                  <a:spcPts val="1873"/>
                </a:lnSpc>
              </a:pPr>
              <a:r>
                <a:rPr lang="zh-CN" altLang="en-US" sz="1400" dirty="0">
                  <a:solidFill>
                    <a:srgbClr val="3B424B"/>
                  </a:solidFill>
                  <a:latin typeface="+mn-ea"/>
                </a:rPr>
                <a:t>数据处理层对采集到的原始数据进行预处理，这是保证数据质量和分析准确性的关键步骤。预处理包括数据清洗、去重和分词处理等。</a:t>
              </a:r>
            </a:p>
          </p:txBody>
        </p:sp>
      </p:grpSp>
      <p:grpSp>
        <p:nvGrpSpPr>
          <p:cNvPr id="92" name="组合 91">
            <a:extLst>
              <a:ext uri="{FF2B5EF4-FFF2-40B4-BE49-F238E27FC236}">
                <a16:creationId xmlns:a16="http://schemas.microsoft.com/office/drawing/2014/main" id="{33447A17-6F92-A737-3758-B9D5A5FD76A4}"/>
              </a:ext>
            </a:extLst>
          </p:cNvPr>
          <p:cNvGrpSpPr/>
          <p:nvPr/>
        </p:nvGrpSpPr>
        <p:grpSpPr>
          <a:xfrm>
            <a:off x="343657" y="3479850"/>
            <a:ext cx="7818011" cy="1566289"/>
            <a:chOff x="370999" y="3234176"/>
            <a:chExt cx="7818011" cy="1566289"/>
          </a:xfrm>
        </p:grpSpPr>
        <p:grpSp>
          <p:nvGrpSpPr>
            <p:cNvPr id="5" name="Group 47"/>
            <p:cNvGrpSpPr/>
            <p:nvPr/>
          </p:nvGrpSpPr>
          <p:grpSpPr>
            <a:xfrm>
              <a:off x="370999" y="3234176"/>
              <a:ext cx="2740086" cy="1566289"/>
              <a:chOff x="0" y="0"/>
              <a:chExt cx="5480172" cy="3132578"/>
            </a:xfrm>
            <a:solidFill>
              <a:srgbClr val="005BAB"/>
            </a:solidFill>
          </p:grpSpPr>
          <p:sp>
            <p:nvSpPr>
              <p:cNvPr id="6" name="Freeform 48"/>
              <p:cNvSpPr/>
              <p:nvPr/>
            </p:nvSpPr>
            <p:spPr>
              <a:xfrm>
                <a:off x="0" y="0"/>
                <a:ext cx="5480177" cy="3132582"/>
              </a:xfrm>
              <a:custGeom>
                <a:avLst/>
                <a:gdLst/>
                <a:ahLst/>
                <a:cxnLst/>
                <a:rect l="l" t="t" r="r" b="b"/>
                <a:pathLst>
                  <a:path w="5480177" h="3132582">
                    <a:moveTo>
                      <a:pt x="0" y="522097"/>
                    </a:moveTo>
                    <a:cubicBezTo>
                      <a:pt x="0" y="233807"/>
                      <a:pt x="233807" y="0"/>
                      <a:pt x="522097" y="0"/>
                    </a:cubicBezTo>
                    <a:lnTo>
                      <a:pt x="4958080" y="0"/>
                    </a:lnTo>
                    <a:cubicBezTo>
                      <a:pt x="5246370" y="0"/>
                      <a:pt x="5480177" y="233807"/>
                      <a:pt x="5480177" y="522097"/>
                    </a:cubicBezTo>
                    <a:lnTo>
                      <a:pt x="5480177" y="2610485"/>
                    </a:lnTo>
                    <a:cubicBezTo>
                      <a:pt x="5480177" y="2898775"/>
                      <a:pt x="5246370" y="3132582"/>
                      <a:pt x="4958080" y="3132582"/>
                    </a:cubicBezTo>
                    <a:lnTo>
                      <a:pt x="522097" y="3132582"/>
                    </a:lnTo>
                    <a:cubicBezTo>
                      <a:pt x="233807" y="3132582"/>
                      <a:pt x="0" y="2898775"/>
                      <a:pt x="0" y="2610485"/>
                    </a:cubicBezTo>
                    <a:close/>
                  </a:path>
                </a:pathLst>
              </a:custGeom>
              <a:grpFill/>
            </p:spPr>
            <p:txBody>
              <a:bodyPr/>
              <a:lstStyle/>
              <a:p>
                <a:endParaRPr lang="zh-CN" altLang="en-US"/>
              </a:p>
            </p:txBody>
          </p:sp>
        </p:grpSp>
        <p:grpSp>
          <p:nvGrpSpPr>
            <p:cNvPr id="68" name="Group 49"/>
            <p:cNvGrpSpPr/>
            <p:nvPr/>
          </p:nvGrpSpPr>
          <p:grpSpPr>
            <a:xfrm>
              <a:off x="535485" y="3814486"/>
              <a:ext cx="7366226" cy="883094"/>
              <a:chOff x="0" y="0"/>
              <a:chExt cx="14732452" cy="1766188"/>
            </a:xfrm>
          </p:grpSpPr>
          <p:sp>
            <p:nvSpPr>
              <p:cNvPr id="70" name="Freeform 50"/>
              <p:cNvSpPr/>
              <p:nvPr/>
            </p:nvSpPr>
            <p:spPr>
              <a:xfrm>
                <a:off x="0" y="0"/>
                <a:ext cx="14732508" cy="1766189"/>
              </a:xfrm>
              <a:custGeom>
                <a:avLst/>
                <a:gdLst/>
                <a:ahLst/>
                <a:cxnLst/>
                <a:rect l="l" t="t" r="r" b="b"/>
                <a:pathLst>
                  <a:path w="14732508" h="1766189">
                    <a:moveTo>
                      <a:pt x="0" y="294386"/>
                    </a:moveTo>
                    <a:cubicBezTo>
                      <a:pt x="0" y="131826"/>
                      <a:pt x="131826" y="0"/>
                      <a:pt x="294386" y="0"/>
                    </a:cubicBezTo>
                    <a:lnTo>
                      <a:pt x="14438122" y="0"/>
                    </a:lnTo>
                    <a:cubicBezTo>
                      <a:pt x="14600682" y="0"/>
                      <a:pt x="14732508" y="131826"/>
                      <a:pt x="14732508" y="294386"/>
                    </a:cubicBezTo>
                    <a:lnTo>
                      <a:pt x="14732508" y="1471803"/>
                    </a:lnTo>
                    <a:cubicBezTo>
                      <a:pt x="14732508" y="1634363"/>
                      <a:pt x="14600682" y="1766189"/>
                      <a:pt x="14438122" y="1766189"/>
                    </a:cubicBezTo>
                    <a:lnTo>
                      <a:pt x="294386" y="1766189"/>
                    </a:lnTo>
                    <a:cubicBezTo>
                      <a:pt x="131826" y="1766189"/>
                      <a:pt x="0" y="1634363"/>
                      <a:pt x="0" y="1471803"/>
                    </a:cubicBezTo>
                    <a:close/>
                  </a:path>
                </a:pathLst>
              </a:custGeom>
              <a:solidFill>
                <a:srgbClr val="F8F8F8"/>
              </a:solidFill>
            </p:spPr>
            <p:txBody>
              <a:bodyPr/>
              <a:lstStyle/>
              <a:p>
                <a:endParaRPr lang="zh-CN" altLang="en-US"/>
              </a:p>
            </p:txBody>
          </p:sp>
        </p:grpSp>
        <p:sp>
          <p:nvSpPr>
            <p:cNvPr id="71" name="TextBox 51"/>
            <p:cNvSpPr txBox="1"/>
            <p:nvPr/>
          </p:nvSpPr>
          <p:spPr>
            <a:xfrm>
              <a:off x="370999" y="3333234"/>
              <a:ext cx="2740086" cy="358431"/>
            </a:xfrm>
            <a:prstGeom prst="rect">
              <a:avLst/>
            </a:prstGeom>
          </p:spPr>
          <p:txBody>
            <a:bodyPr lIns="0" tIns="0" rIns="0" bIns="0" rtlCol="0" anchor="t">
              <a:spAutoFit/>
            </a:bodyPr>
            <a:lstStyle/>
            <a:p>
              <a:pPr algn="ctr">
                <a:lnSpc>
                  <a:spcPts val="2880"/>
                </a:lnSpc>
              </a:pPr>
              <a:r>
                <a:rPr lang="zh-CN" altLang="en-US" sz="2400" dirty="0">
                  <a:solidFill>
                    <a:srgbClr val="FFFFFF"/>
                  </a:solidFill>
                  <a:ea typeface="字由点字典黑 65J" panose="00020600040101010101" charset="-122"/>
                </a:rPr>
                <a:t>数据分析层</a:t>
              </a:r>
              <a:endParaRPr lang="en-US" sz="2400" dirty="0">
                <a:solidFill>
                  <a:srgbClr val="FFFFFF"/>
                </a:solidFill>
                <a:ea typeface="字由点字典黑 65J" panose="00020600040101010101" charset="-122"/>
              </a:endParaRPr>
            </a:p>
          </p:txBody>
        </p:sp>
        <p:grpSp>
          <p:nvGrpSpPr>
            <p:cNvPr id="73" name="Group 53"/>
            <p:cNvGrpSpPr/>
            <p:nvPr/>
          </p:nvGrpSpPr>
          <p:grpSpPr>
            <a:xfrm rot="2627273">
              <a:off x="7672001" y="4026320"/>
              <a:ext cx="459421" cy="459421"/>
              <a:chOff x="0" y="0"/>
              <a:chExt cx="918842" cy="918842"/>
            </a:xfrm>
            <a:solidFill>
              <a:srgbClr val="005BAB"/>
            </a:solidFill>
          </p:grpSpPr>
          <p:sp>
            <p:nvSpPr>
              <p:cNvPr id="74" name="Freeform 54"/>
              <p:cNvSpPr/>
              <p:nvPr/>
            </p:nvSpPr>
            <p:spPr>
              <a:xfrm>
                <a:off x="0" y="0"/>
                <a:ext cx="918845" cy="918845"/>
              </a:xfrm>
              <a:custGeom>
                <a:avLst/>
                <a:gdLst/>
                <a:ahLst/>
                <a:cxnLst/>
                <a:rect l="l" t="t" r="r" b="b"/>
                <a:pathLst>
                  <a:path w="918845" h="918845">
                    <a:moveTo>
                      <a:pt x="0" y="153162"/>
                    </a:moveTo>
                    <a:cubicBezTo>
                      <a:pt x="0" y="68580"/>
                      <a:pt x="68580" y="0"/>
                      <a:pt x="153162" y="0"/>
                    </a:cubicBezTo>
                    <a:lnTo>
                      <a:pt x="765683" y="0"/>
                    </a:lnTo>
                    <a:cubicBezTo>
                      <a:pt x="850265" y="0"/>
                      <a:pt x="918845" y="68580"/>
                      <a:pt x="918845" y="153162"/>
                    </a:cubicBezTo>
                    <a:lnTo>
                      <a:pt x="918845" y="765683"/>
                    </a:lnTo>
                    <a:cubicBezTo>
                      <a:pt x="918845" y="850265"/>
                      <a:pt x="850265" y="918845"/>
                      <a:pt x="765683" y="918845"/>
                    </a:cubicBezTo>
                    <a:lnTo>
                      <a:pt x="153162" y="918845"/>
                    </a:lnTo>
                    <a:cubicBezTo>
                      <a:pt x="68580" y="918845"/>
                      <a:pt x="0" y="850265"/>
                      <a:pt x="0" y="765683"/>
                    </a:cubicBezTo>
                    <a:close/>
                  </a:path>
                </a:pathLst>
              </a:custGeom>
              <a:grpFill/>
            </p:spPr>
            <p:txBody>
              <a:bodyPr/>
              <a:lstStyle/>
              <a:p>
                <a:endParaRPr lang="zh-CN" altLang="en-US"/>
              </a:p>
            </p:txBody>
          </p:sp>
        </p:grpSp>
        <p:sp>
          <p:nvSpPr>
            <p:cNvPr id="75" name="TextBox 55"/>
            <p:cNvSpPr txBox="1"/>
            <p:nvPr/>
          </p:nvSpPr>
          <p:spPr>
            <a:xfrm>
              <a:off x="7614412" y="4097281"/>
              <a:ext cx="574598" cy="307777"/>
            </a:xfrm>
            <a:prstGeom prst="rect">
              <a:avLst/>
            </a:prstGeom>
          </p:spPr>
          <p:txBody>
            <a:bodyPr lIns="0" tIns="0" rIns="0" bIns="0" rtlCol="0" anchor="t">
              <a:spAutoFit/>
            </a:bodyPr>
            <a:lstStyle/>
            <a:p>
              <a:pPr algn="ctr">
                <a:lnSpc>
                  <a:spcPts val="2400"/>
                </a:lnSpc>
              </a:pPr>
              <a:r>
                <a:rPr lang="en-US" sz="2000" dirty="0">
                  <a:solidFill>
                    <a:srgbClr val="FFFFFF"/>
                  </a:solidFill>
                  <a:latin typeface="字由点字典黑 65J" panose="00020600040101010101" charset="-122"/>
                </a:rPr>
                <a:t>03</a:t>
              </a:r>
            </a:p>
          </p:txBody>
        </p:sp>
        <p:sp>
          <p:nvSpPr>
            <p:cNvPr id="88" name="TextBox 52">
              <a:extLst>
                <a:ext uri="{FF2B5EF4-FFF2-40B4-BE49-F238E27FC236}">
                  <a16:creationId xmlns:a16="http://schemas.microsoft.com/office/drawing/2014/main" id="{0377A10D-E4DA-8129-73C6-8909E3F64383}"/>
                </a:ext>
              </a:extLst>
            </p:cNvPr>
            <p:cNvSpPr txBox="1"/>
            <p:nvPr/>
          </p:nvSpPr>
          <p:spPr>
            <a:xfrm>
              <a:off x="718107" y="4027040"/>
              <a:ext cx="6638519" cy="466153"/>
            </a:xfrm>
            <a:prstGeom prst="rect">
              <a:avLst/>
            </a:prstGeom>
          </p:spPr>
          <p:txBody>
            <a:bodyPr lIns="0" tIns="0" rIns="0" bIns="0" rtlCol="0" anchor="t">
              <a:spAutoFit/>
            </a:bodyPr>
            <a:lstStyle/>
            <a:p>
              <a:pPr>
                <a:lnSpc>
                  <a:spcPts val="1873"/>
                </a:lnSpc>
              </a:pPr>
              <a:r>
                <a:rPr lang="zh-CN" altLang="en-US" sz="1400" dirty="0">
                  <a:solidFill>
                    <a:srgbClr val="3B424B"/>
                  </a:solidFill>
                  <a:latin typeface="+mn-ea"/>
                </a:rPr>
                <a:t>数据分析层是系统的核心，通过多种分析模型对处理后的数据进行深入分析，包括关键词提取、主题分析和情感分析。</a:t>
              </a:r>
            </a:p>
          </p:txBody>
        </p:sp>
      </p:grpSp>
      <p:grpSp>
        <p:nvGrpSpPr>
          <p:cNvPr id="95" name="组合 94">
            <a:extLst>
              <a:ext uri="{FF2B5EF4-FFF2-40B4-BE49-F238E27FC236}">
                <a16:creationId xmlns:a16="http://schemas.microsoft.com/office/drawing/2014/main" id="{0E85A47A-F863-702A-F3DB-61E82A1B9724}"/>
              </a:ext>
            </a:extLst>
          </p:cNvPr>
          <p:cNvGrpSpPr/>
          <p:nvPr/>
        </p:nvGrpSpPr>
        <p:grpSpPr>
          <a:xfrm>
            <a:off x="3988292" y="4468069"/>
            <a:ext cx="7871224" cy="1566289"/>
            <a:chOff x="3988292" y="4326918"/>
            <a:chExt cx="7871224" cy="1566289"/>
          </a:xfrm>
        </p:grpSpPr>
        <p:grpSp>
          <p:nvGrpSpPr>
            <p:cNvPr id="76" name="Group 56"/>
            <p:cNvGrpSpPr/>
            <p:nvPr/>
          </p:nvGrpSpPr>
          <p:grpSpPr>
            <a:xfrm>
              <a:off x="9119430" y="4326918"/>
              <a:ext cx="2740086" cy="1566289"/>
              <a:chOff x="0" y="0"/>
              <a:chExt cx="5480172" cy="3132578"/>
            </a:xfrm>
            <a:solidFill>
              <a:srgbClr val="005BAB"/>
            </a:solidFill>
          </p:grpSpPr>
          <p:sp>
            <p:nvSpPr>
              <p:cNvPr id="77" name="Freeform 57"/>
              <p:cNvSpPr/>
              <p:nvPr/>
            </p:nvSpPr>
            <p:spPr>
              <a:xfrm>
                <a:off x="0" y="0"/>
                <a:ext cx="5480177" cy="3132582"/>
              </a:xfrm>
              <a:custGeom>
                <a:avLst/>
                <a:gdLst/>
                <a:ahLst/>
                <a:cxnLst/>
                <a:rect l="l" t="t" r="r" b="b"/>
                <a:pathLst>
                  <a:path w="5480177" h="3132582">
                    <a:moveTo>
                      <a:pt x="5480177" y="522097"/>
                    </a:moveTo>
                    <a:cubicBezTo>
                      <a:pt x="5480177" y="233807"/>
                      <a:pt x="5246370" y="0"/>
                      <a:pt x="4958080" y="0"/>
                    </a:cubicBezTo>
                    <a:lnTo>
                      <a:pt x="522097" y="0"/>
                    </a:lnTo>
                    <a:cubicBezTo>
                      <a:pt x="233807" y="0"/>
                      <a:pt x="0" y="233807"/>
                      <a:pt x="0" y="522097"/>
                    </a:cubicBezTo>
                    <a:lnTo>
                      <a:pt x="0" y="2610485"/>
                    </a:lnTo>
                    <a:cubicBezTo>
                      <a:pt x="0" y="2898775"/>
                      <a:pt x="233807" y="3132582"/>
                      <a:pt x="522097" y="3132582"/>
                    </a:cubicBezTo>
                    <a:lnTo>
                      <a:pt x="4958080" y="3132582"/>
                    </a:lnTo>
                    <a:cubicBezTo>
                      <a:pt x="5246370" y="3132582"/>
                      <a:pt x="5480177" y="2898775"/>
                      <a:pt x="5480177" y="2610485"/>
                    </a:cubicBezTo>
                    <a:close/>
                  </a:path>
                </a:pathLst>
              </a:custGeom>
              <a:grpFill/>
            </p:spPr>
            <p:txBody>
              <a:bodyPr/>
              <a:lstStyle/>
              <a:p>
                <a:endParaRPr lang="zh-CN" altLang="en-US"/>
              </a:p>
            </p:txBody>
          </p:sp>
        </p:grpSp>
        <p:grpSp>
          <p:nvGrpSpPr>
            <p:cNvPr id="78" name="Group 58"/>
            <p:cNvGrpSpPr/>
            <p:nvPr/>
          </p:nvGrpSpPr>
          <p:grpSpPr>
            <a:xfrm>
              <a:off x="4328804" y="4907228"/>
              <a:ext cx="7366226" cy="883094"/>
              <a:chOff x="0" y="0"/>
              <a:chExt cx="14732452" cy="1766188"/>
            </a:xfrm>
          </p:grpSpPr>
          <p:sp>
            <p:nvSpPr>
              <p:cNvPr id="79" name="Freeform 59"/>
              <p:cNvSpPr/>
              <p:nvPr/>
            </p:nvSpPr>
            <p:spPr>
              <a:xfrm>
                <a:off x="0" y="0"/>
                <a:ext cx="14732508" cy="1766189"/>
              </a:xfrm>
              <a:custGeom>
                <a:avLst/>
                <a:gdLst/>
                <a:ahLst/>
                <a:cxnLst/>
                <a:rect l="l" t="t" r="r" b="b"/>
                <a:pathLst>
                  <a:path w="14732508" h="1766189">
                    <a:moveTo>
                      <a:pt x="14732508" y="294386"/>
                    </a:moveTo>
                    <a:cubicBezTo>
                      <a:pt x="14732508" y="131826"/>
                      <a:pt x="14600682" y="0"/>
                      <a:pt x="14438122" y="0"/>
                    </a:cubicBezTo>
                    <a:lnTo>
                      <a:pt x="294386" y="0"/>
                    </a:lnTo>
                    <a:cubicBezTo>
                      <a:pt x="131826" y="0"/>
                      <a:pt x="0" y="131826"/>
                      <a:pt x="0" y="294386"/>
                    </a:cubicBezTo>
                    <a:lnTo>
                      <a:pt x="0" y="1471803"/>
                    </a:lnTo>
                    <a:cubicBezTo>
                      <a:pt x="0" y="1634363"/>
                      <a:pt x="131826" y="1766189"/>
                      <a:pt x="294386" y="1766189"/>
                    </a:cubicBezTo>
                    <a:lnTo>
                      <a:pt x="14438122" y="1766189"/>
                    </a:lnTo>
                    <a:cubicBezTo>
                      <a:pt x="14600682" y="1766189"/>
                      <a:pt x="14732508" y="1634363"/>
                      <a:pt x="14732508" y="1471803"/>
                    </a:cubicBezTo>
                    <a:close/>
                  </a:path>
                </a:pathLst>
              </a:custGeom>
              <a:solidFill>
                <a:srgbClr val="F8F8F8"/>
              </a:solidFill>
            </p:spPr>
            <p:txBody>
              <a:bodyPr/>
              <a:lstStyle/>
              <a:p>
                <a:endParaRPr lang="zh-CN" altLang="en-US"/>
              </a:p>
            </p:txBody>
          </p:sp>
        </p:grpSp>
        <p:sp>
          <p:nvSpPr>
            <p:cNvPr id="80" name="TextBox 60"/>
            <p:cNvSpPr txBox="1"/>
            <p:nvPr/>
          </p:nvSpPr>
          <p:spPr>
            <a:xfrm>
              <a:off x="9119430" y="4466160"/>
              <a:ext cx="2740086" cy="358431"/>
            </a:xfrm>
            <a:prstGeom prst="rect">
              <a:avLst/>
            </a:prstGeom>
          </p:spPr>
          <p:txBody>
            <a:bodyPr lIns="0" tIns="0" rIns="0" bIns="0" rtlCol="0" anchor="t">
              <a:spAutoFit/>
            </a:bodyPr>
            <a:lstStyle/>
            <a:p>
              <a:pPr algn="ctr">
                <a:lnSpc>
                  <a:spcPts val="2880"/>
                </a:lnSpc>
              </a:pPr>
              <a:r>
                <a:rPr lang="zh-CN" altLang="en-US" sz="2400" dirty="0">
                  <a:solidFill>
                    <a:srgbClr val="FFFFFF"/>
                  </a:solidFill>
                  <a:ea typeface="字由点字典黑 65J" panose="00020600040101010101" charset="-122"/>
                </a:rPr>
                <a:t>展示层</a:t>
              </a:r>
              <a:endParaRPr lang="en-US" sz="2400" dirty="0">
                <a:solidFill>
                  <a:srgbClr val="FFFFFF"/>
                </a:solidFill>
                <a:ea typeface="字由点字典黑 65J" panose="00020600040101010101" charset="-122"/>
              </a:endParaRPr>
            </a:p>
          </p:txBody>
        </p:sp>
        <p:grpSp>
          <p:nvGrpSpPr>
            <p:cNvPr id="94" name="组合 93">
              <a:extLst>
                <a:ext uri="{FF2B5EF4-FFF2-40B4-BE49-F238E27FC236}">
                  <a16:creationId xmlns:a16="http://schemas.microsoft.com/office/drawing/2014/main" id="{671BA6EC-FF13-1A92-0589-33BFE4452276}"/>
                </a:ext>
              </a:extLst>
            </p:cNvPr>
            <p:cNvGrpSpPr/>
            <p:nvPr/>
          </p:nvGrpSpPr>
          <p:grpSpPr>
            <a:xfrm>
              <a:off x="3988292" y="5119064"/>
              <a:ext cx="582875" cy="459421"/>
              <a:chOff x="4037367" y="5119064"/>
              <a:chExt cx="582875" cy="459421"/>
            </a:xfrm>
          </p:grpSpPr>
          <p:grpSp>
            <p:nvGrpSpPr>
              <p:cNvPr id="82" name="Group 62"/>
              <p:cNvGrpSpPr/>
              <p:nvPr/>
            </p:nvGrpSpPr>
            <p:grpSpPr>
              <a:xfrm rot="-2627273">
                <a:off x="4099093" y="5119064"/>
                <a:ext cx="459421" cy="459421"/>
                <a:chOff x="0" y="0"/>
                <a:chExt cx="918842" cy="918842"/>
              </a:xfrm>
              <a:solidFill>
                <a:srgbClr val="005BAB"/>
              </a:solidFill>
            </p:grpSpPr>
            <p:sp>
              <p:nvSpPr>
                <p:cNvPr id="83" name="Freeform 63"/>
                <p:cNvSpPr/>
                <p:nvPr/>
              </p:nvSpPr>
              <p:spPr>
                <a:xfrm>
                  <a:off x="0" y="0"/>
                  <a:ext cx="918845" cy="918845"/>
                </a:xfrm>
                <a:custGeom>
                  <a:avLst/>
                  <a:gdLst/>
                  <a:ahLst/>
                  <a:cxnLst/>
                  <a:rect l="l" t="t" r="r" b="b"/>
                  <a:pathLst>
                    <a:path w="918845" h="918845">
                      <a:moveTo>
                        <a:pt x="918845" y="153162"/>
                      </a:moveTo>
                      <a:cubicBezTo>
                        <a:pt x="918845" y="68580"/>
                        <a:pt x="850265" y="0"/>
                        <a:pt x="765683" y="0"/>
                      </a:cubicBezTo>
                      <a:lnTo>
                        <a:pt x="153162" y="0"/>
                      </a:lnTo>
                      <a:cubicBezTo>
                        <a:pt x="68580" y="0"/>
                        <a:pt x="0" y="68580"/>
                        <a:pt x="0" y="153162"/>
                      </a:cubicBezTo>
                      <a:lnTo>
                        <a:pt x="0" y="765683"/>
                      </a:lnTo>
                      <a:cubicBezTo>
                        <a:pt x="0" y="850265"/>
                        <a:pt x="68580" y="918845"/>
                        <a:pt x="153162" y="918845"/>
                      </a:cubicBezTo>
                      <a:lnTo>
                        <a:pt x="765683" y="918845"/>
                      </a:lnTo>
                      <a:cubicBezTo>
                        <a:pt x="850265" y="918845"/>
                        <a:pt x="918845" y="850265"/>
                        <a:pt x="918845" y="765683"/>
                      </a:cubicBezTo>
                      <a:close/>
                    </a:path>
                  </a:pathLst>
                </a:custGeom>
                <a:grpFill/>
              </p:spPr>
              <p:txBody>
                <a:bodyPr/>
                <a:lstStyle/>
                <a:p>
                  <a:endParaRPr lang="zh-CN" altLang="en-US"/>
                </a:p>
              </p:txBody>
            </p:sp>
          </p:grpSp>
          <p:sp>
            <p:nvSpPr>
              <p:cNvPr id="84" name="TextBox 64"/>
              <p:cNvSpPr txBox="1"/>
              <p:nvPr/>
            </p:nvSpPr>
            <p:spPr>
              <a:xfrm>
                <a:off x="4037367" y="5190024"/>
                <a:ext cx="582875" cy="307777"/>
              </a:xfrm>
              <a:prstGeom prst="rect">
                <a:avLst/>
              </a:prstGeom>
            </p:spPr>
            <p:txBody>
              <a:bodyPr lIns="0" tIns="0" rIns="0" bIns="0" rtlCol="0" anchor="t">
                <a:spAutoFit/>
              </a:bodyPr>
              <a:lstStyle/>
              <a:p>
                <a:pPr algn="ctr">
                  <a:lnSpc>
                    <a:spcPts val="2400"/>
                  </a:lnSpc>
                </a:pPr>
                <a:r>
                  <a:rPr lang="en-US" sz="2000" dirty="0">
                    <a:solidFill>
                      <a:srgbClr val="FFFFFF"/>
                    </a:solidFill>
                    <a:latin typeface="字由点字典黑 65J" panose="00020600040101010101" charset="-122"/>
                  </a:rPr>
                  <a:t>04</a:t>
                </a:r>
              </a:p>
            </p:txBody>
          </p:sp>
        </p:grpSp>
        <p:sp>
          <p:nvSpPr>
            <p:cNvPr id="89" name="TextBox 52">
              <a:extLst>
                <a:ext uri="{FF2B5EF4-FFF2-40B4-BE49-F238E27FC236}">
                  <a16:creationId xmlns:a16="http://schemas.microsoft.com/office/drawing/2014/main" id="{9F622B47-04A2-4A31-5CC3-BE0C59007191}"/>
                </a:ext>
              </a:extLst>
            </p:cNvPr>
            <p:cNvSpPr txBox="1"/>
            <p:nvPr/>
          </p:nvSpPr>
          <p:spPr>
            <a:xfrm>
              <a:off x="4796848" y="5117261"/>
              <a:ext cx="6638519" cy="466153"/>
            </a:xfrm>
            <a:prstGeom prst="rect">
              <a:avLst/>
            </a:prstGeom>
          </p:spPr>
          <p:txBody>
            <a:bodyPr lIns="0" tIns="0" rIns="0" bIns="0" rtlCol="0" anchor="t">
              <a:spAutoFit/>
            </a:bodyPr>
            <a:lstStyle/>
            <a:p>
              <a:pPr>
                <a:lnSpc>
                  <a:spcPts val="1873"/>
                </a:lnSpc>
              </a:pPr>
              <a:r>
                <a:rPr lang="zh-CN" altLang="en-US" sz="1400" dirty="0">
                  <a:solidFill>
                    <a:srgbClr val="3B424B"/>
                  </a:solidFill>
                  <a:latin typeface="+mn-ea"/>
                </a:rPr>
                <a:t>展示层通过可视化工具将分析结果以直观的形式展示给用户，帮助用户更好地理解和利用舆情数据。这一层次主要使用</a:t>
              </a:r>
              <a:r>
                <a:rPr lang="en-US" altLang="zh-CN" sz="1400" dirty="0">
                  <a:solidFill>
                    <a:srgbClr val="3B424B"/>
                  </a:solidFill>
                  <a:latin typeface="+mn-ea"/>
                </a:rPr>
                <a:t>D3.js</a:t>
              </a:r>
              <a:r>
                <a:rPr lang="zh-CN" altLang="en-US" sz="1400" dirty="0">
                  <a:solidFill>
                    <a:srgbClr val="3B424B"/>
                  </a:solidFill>
                  <a:latin typeface="+mn-ea"/>
                </a:rPr>
                <a:t>和</a:t>
              </a:r>
              <a:r>
                <a:rPr lang="en-US" altLang="zh-CN" sz="1400" dirty="0" err="1">
                  <a:solidFill>
                    <a:srgbClr val="3B424B"/>
                  </a:solidFill>
                  <a:latin typeface="+mn-ea"/>
                </a:rPr>
                <a:t>Echarts</a:t>
              </a:r>
              <a:r>
                <a:rPr lang="zh-CN" altLang="en-US" sz="1400" dirty="0">
                  <a:solidFill>
                    <a:srgbClr val="3B424B"/>
                  </a:solidFill>
                  <a:latin typeface="+mn-ea"/>
                </a:rPr>
                <a:t>等可视化工具</a:t>
              </a:r>
            </a:p>
          </p:txBody>
        </p:sp>
      </p:grpSp>
      <p:pic>
        <p:nvPicPr>
          <p:cNvPr id="96" name="图片 95">
            <a:extLst>
              <a:ext uri="{FF2B5EF4-FFF2-40B4-BE49-F238E27FC236}">
                <a16:creationId xmlns:a16="http://schemas.microsoft.com/office/drawing/2014/main" id="{35BE990B-92D7-A2F8-1F81-0D78F8CB2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975" y="1786468"/>
            <a:ext cx="6373091" cy="40865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xit" presetSubtype="0" fill="hold" nodeType="withEffect">
                                  <p:stCondLst>
                                    <p:cond delay="0"/>
                                  </p:stCondLst>
                                  <p:childTnLst>
                                    <p:animEffect transition="out" filter="fade">
                                      <p:cBhvr>
                                        <p:cTn id="18" dur="500"/>
                                        <p:tgtEl>
                                          <p:spTgt spid="96"/>
                                        </p:tgtEl>
                                      </p:cBhvr>
                                    </p:animEffect>
                                    <p:set>
                                      <p:cBhvr>
                                        <p:cTn id="19" dur="1" fill="hold">
                                          <p:stCondLst>
                                            <p:cond delay="499"/>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9DF370C-D775-4265-9273-038284185F8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2201" r="10829" b="-3056"/>
          <a:stretch/>
        </p:blipFill>
        <p:spPr>
          <a:xfrm>
            <a:off x="-1" y="1058336"/>
            <a:ext cx="12192002" cy="4936064"/>
          </a:xfrm>
          <a:prstGeom prst="rect">
            <a:avLst/>
          </a:prstGeom>
        </p:spPr>
      </p:pic>
      <p:sp>
        <p:nvSpPr>
          <p:cNvPr id="3" name="矩形 2">
            <a:extLst>
              <a:ext uri="{FF2B5EF4-FFF2-40B4-BE49-F238E27FC236}">
                <a16:creationId xmlns:a16="http://schemas.microsoft.com/office/drawing/2014/main" id="{37EA3250-3B30-F9AE-B8B5-AEF5397F3B30}"/>
              </a:ext>
            </a:extLst>
          </p:cNvPr>
          <p:cNvSpPr/>
          <p:nvPr/>
        </p:nvSpPr>
        <p:spPr>
          <a:xfrm>
            <a:off x="2" y="1"/>
            <a:ext cx="12191999" cy="6759583"/>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矩形 22"/>
          <p:cNvSpPr/>
          <p:nvPr/>
        </p:nvSpPr>
        <p:spPr>
          <a:xfrm>
            <a:off x="-1" y="2403330"/>
            <a:ext cx="12192000" cy="23787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6" name="平行四边形 5"/>
          <p:cNvSpPr/>
          <p:nvPr/>
        </p:nvSpPr>
        <p:spPr>
          <a:xfrm>
            <a:off x="4989918" y="4551856"/>
            <a:ext cx="7424157" cy="230204"/>
          </a:xfrm>
          <a:prstGeom prst="parallelogram">
            <a:avLst>
              <a:gd name="adj" fmla="val 98111"/>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solidFill>
                <a:srgbClr val="1066A5"/>
              </a:solidFill>
              <a:latin typeface="Arial" panose="020B0604020202020204"/>
              <a:ea typeface="微软雅黑" panose="020B0503020204020204" charset="-122"/>
              <a:sym typeface="Arial" panose="020B0604020202020204"/>
            </a:endParaRPr>
          </a:p>
        </p:txBody>
      </p:sp>
      <p:sp>
        <p:nvSpPr>
          <p:cNvPr id="16" name="平行四边形 15"/>
          <p:cNvSpPr/>
          <p:nvPr/>
        </p:nvSpPr>
        <p:spPr>
          <a:xfrm>
            <a:off x="-213609" y="2403328"/>
            <a:ext cx="6775273" cy="233242"/>
          </a:xfrm>
          <a:prstGeom prst="parallelogram">
            <a:avLst>
              <a:gd name="adj" fmla="val 98111"/>
            </a:avLst>
          </a:prstGeom>
          <a:solidFill>
            <a:srgbClr val="2059A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lt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lt1"/>
                </a:solidFill>
                <a:latin typeface="Calibri" panose="020F0502020204030204" pitchFamily="34" charset="0"/>
                <a:ea typeface="宋体" panose="02010600030101010101" pitchFamily="2" charset="-122"/>
                <a:cs typeface="+mn-cs"/>
              </a:defRPr>
            </a:lvl9pPr>
          </a:lstStyle>
          <a:p>
            <a:pPr algn="ctr"/>
            <a:endParaRPr lang="zh-CN" altLang="en-US">
              <a:latin typeface="Arial" panose="020B0604020202020204"/>
              <a:ea typeface="微软雅黑" panose="020B0503020204020204" charset="-122"/>
              <a:sym typeface="Arial" panose="020B0604020202020204"/>
            </a:endParaRPr>
          </a:p>
        </p:txBody>
      </p:sp>
      <p:sp>
        <p:nvSpPr>
          <p:cNvPr id="18" name="文本框 27"/>
          <p:cNvSpPr txBox="1"/>
          <p:nvPr/>
        </p:nvSpPr>
        <p:spPr>
          <a:xfrm>
            <a:off x="2259495" y="2994048"/>
            <a:ext cx="7673008" cy="1200329"/>
          </a:xfrm>
          <a:prstGeom prst="rect">
            <a:avLst/>
          </a:prstGeom>
          <a:noFill/>
          <a:ln>
            <a:noFill/>
          </a:ln>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7200" b="1" dirty="0">
                <a:solidFill>
                  <a:srgbClr val="1066A5"/>
                </a:solidFill>
                <a:latin typeface="微软雅黑" panose="020B0503020204020204" pitchFamily="34" charset="-122"/>
                <a:ea typeface="微软雅黑" panose="020B0503020204020204" pitchFamily="34" charset="-122"/>
              </a:rPr>
              <a:t>数据采集</a:t>
            </a:r>
          </a:p>
        </p:txBody>
      </p:sp>
      <p:pic>
        <p:nvPicPr>
          <p:cNvPr id="2" name="图片 1">
            <a:extLst>
              <a:ext uri="{FF2B5EF4-FFF2-40B4-BE49-F238E27FC236}">
                <a16:creationId xmlns:a16="http://schemas.microsoft.com/office/drawing/2014/main" id="{5C509AAE-59F7-7700-0C69-227D4273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5348" y="270790"/>
            <a:ext cx="3774654" cy="653711"/>
          </a:xfrm>
          <a:prstGeom prst="rect">
            <a:avLst/>
          </a:prstGeom>
        </p:spPr>
      </p:pic>
    </p:spTree>
    <p:extLst>
      <p:ext uri="{BB962C8B-B14F-4D97-AF65-F5344CB8AC3E}">
        <p14:creationId xmlns:p14="http://schemas.microsoft.com/office/powerpoint/2010/main" val="567505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999765" y="5892593"/>
            <a:ext cx="1906029" cy="965407"/>
            <a:chOff x="0" y="0"/>
            <a:chExt cx="7299770" cy="3697344"/>
          </a:xfrm>
        </p:grpSpPr>
        <p:sp>
          <p:nvSpPr>
            <p:cNvPr id="4" name="Freeform 4"/>
            <p:cNvSpPr/>
            <p:nvPr/>
          </p:nvSpPr>
          <p:spPr>
            <a:xfrm>
              <a:off x="0" y="0"/>
              <a:ext cx="7299833" cy="3697351"/>
            </a:xfrm>
            <a:custGeom>
              <a:avLst/>
              <a:gdLst/>
              <a:ahLst/>
              <a:cxnLst/>
              <a:rect l="l" t="t" r="r" b="b"/>
              <a:pathLst>
                <a:path w="7299833" h="3697351">
                  <a:moveTo>
                    <a:pt x="3649853" y="0"/>
                  </a:moveTo>
                  <a:cubicBezTo>
                    <a:pt x="5665597" y="0"/>
                    <a:pt x="7299833" y="1634109"/>
                    <a:pt x="7299833" y="3649853"/>
                  </a:cubicBezTo>
                  <a:lnTo>
                    <a:pt x="7297420" y="3697351"/>
                  </a:lnTo>
                  <a:lnTo>
                    <a:pt x="2413" y="3697351"/>
                  </a:lnTo>
                  <a:lnTo>
                    <a:pt x="0" y="3649853"/>
                  </a:lnTo>
                  <a:cubicBezTo>
                    <a:pt x="0" y="1634109"/>
                    <a:pt x="1634109" y="0"/>
                    <a:pt x="3649853" y="0"/>
                  </a:cubicBezTo>
                  <a:close/>
                </a:path>
              </a:pathLst>
            </a:custGeom>
            <a:solidFill>
              <a:srgbClr val="0058E0">
                <a:alpha val="17647"/>
              </a:srgbClr>
            </a:solidFill>
          </p:spPr>
          <p:txBody>
            <a:bodyPr/>
            <a:lstStyle/>
            <a:p>
              <a:endParaRPr lang="zh-CN" altLang="en-US"/>
            </a:p>
          </p:txBody>
        </p:sp>
      </p:grpSp>
      <p:grpSp>
        <p:nvGrpSpPr>
          <p:cNvPr id="7" name="Group 7"/>
          <p:cNvGrpSpPr/>
          <p:nvPr/>
        </p:nvGrpSpPr>
        <p:grpSpPr>
          <a:xfrm>
            <a:off x="10840655" y="5932479"/>
            <a:ext cx="729390" cy="261722"/>
            <a:chOff x="0" y="0"/>
            <a:chExt cx="1458780" cy="523444"/>
          </a:xfrm>
          <a:solidFill>
            <a:srgbClr val="005BAB"/>
          </a:solidFill>
        </p:grpSpPr>
        <p:grpSp>
          <p:nvGrpSpPr>
            <p:cNvPr id="8" name="Group 8"/>
            <p:cNvGrpSpPr/>
            <p:nvPr/>
          </p:nvGrpSpPr>
          <p:grpSpPr>
            <a:xfrm>
              <a:off x="1347250" y="0"/>
              <a:ext cx="111529" cy="111529"/>
              <a:chOff x="0" y="0"/>
              <a:chExt cx="76264" cy="76264"/>
            </a:xfrm>
            <a:grpFill/>
          </p:grpSpPr>
          <p:sp>
            <p:nvSpPr>
              <p:cNvPr id="9" name="Freeform 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0" name="Group 10"/>
            <p:cNvGrpSpPr/>
            <p:nvPr/>
          </p:nvGrpSpPr>
          <p:grpSpPr>
            <a:xfrm>
              <a:off x="1077801" y="0"/>
              <a:ext cx="111529" cy="111529"/>
              <a:chOff x="0" y="0"/>
              <a:chExt cx="76264" cy="76264"/>
            </a:xfrm>
            <a:grpFill/>
          </p:grpSpPr>
          <p:sp>
            <p:nvSpPr>
              <p:cNvPr id="11" name="Freeform 1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2" name="Group 12"/>
            <p:cNvGrpSpPr/>
            <p:nvPr/>
          </p:nvGrpSpPr>
          <p:grpSpPr>
            <a:xfrm>
              <a:off x="808353" y="0"/>
              <a:ext cx="111529" cy="111529"/>
              <a:chOff x="0" y="0"/>
              <a:chExt cx="76264" cy="76264"/>
            </a:xfrm>
            <a:grpFill/>
          </p:grpSpPr>
          <p:sp>
            <p:nvSpPr>
              <p:cNvPr id="13" name="Freeform 1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4" name="Group 14"/>
            <p:cNvGrpSpPr/>
            <p:nvPr/>
          </p:nvGrpSpPr>
          <p:grpSpPr>
            <a:xfrm>
              <a:off x="269455" y="0"/>
              <a:ext cx="111529" cy="111529"/>
              <a:chOff x="0" y="0"/>
              <a:chExt cx="76264" cy="76264"/>
            </a:xfrm>
            <a:grpFill/>
          </p:grpSpPr>
          <p:sp>
            <p:nvSpPr>
              <p:cNvPr id="15" name="Freeform 1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6" name="Group 16"/>
            <p:cNvGrpSpPr/>
            <p:nvPr/>
          </p:nvGrpSpPr>
          <p:grpSpPr>
            <a:xfrm>
              <a:off x="0" y="0"/>
              <a:ext cx="111529" cy="111529"/>
              <a:chOff x="0" y="0"/>
              <a:chExt cx="76264" cy="76264"/>
            </a:xfrm>
            <a:grpFill/>
          </p:grpSpPr>
          <p:sp>
            <p:nvSpPr>
              <p:cNvPr id="17" name="Freeform 1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18" name="Group 18"/>
            <p:cNvGrpSpPr/>
            <p:nvPr/>
          </p:nvGrpSpPr>
          <p:grpSpPr>
            <a:xfrm>
              <a:off x="538904" y="0"/>
              <a:ext cx="111529" cy="111529"/>
              <a:chOff x="0" y="0"/>
              <a:chExt cx="76264" cy="76264"/>
            </a:xfrm>
            <a:grpFill/>
          </p:grpSpPr>
          <p:sp>
            <p:nvSpPr>
              <p:cNvPr id="19" name="Freeform 1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0" name="Group 20"/>
            <p:cNvGrpSpPr/>
            <p:nvPr/>
          </p:nvGrpSpPr>
          <p:grpSpPr>
            <a:xfrm>
              <a:off x="1347250" y="205957"/>
              <a:ext cx="111529" cy="111529"/>
              <a:chOff x="0" y="0"/>
              <a:chExt cx="76264" cy="76264"/>
            </a:xfrm>
            <a:grpFill/>
          </p:grpSpPr>
          <p:sp>
            <p:nvSpPr>
              <p:cNvPr id="21" name="Freeform 2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2" name="Group 22"/>
            <p:cNvGrpSpPr/>
            <p:nvPr/>
          </p:nvGrpSpPr>
          <p:grpSpPr>
            <a:xfrm>
              <a:off x="1077801" y="205957"/>
              <a:ext cx="111529" cy="111529"/>
              <a:chOff x="0" y="0"/>
              <a:chExt cx="76264" cy="76264"/>
            </a:xfrm>
            <a:grpFill/>
          </p:grpSpPr>
          <p:sp>
            <p:nvSpPr>
              <p:cNvPr id="23" name="Freeform 2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4" name="Group 24"/>
            <p:cNvGrpSpPr/>
            <p:nvPr/>
          </p:nvGrpSpPr>
          <p:grpSpPr>
            <a:xfrm>
              <a:off x="808353" y="205957"/>
              <a:ext cx="111529" cy="111529"/>
              <a:chOff x="0" y="0"/>
              <a:chExt cx="76264" cy="76264"/>
            </a:xfrm>
            <a:grpFill/>
          </p:grpSpPr>
          <p:sp>
            <p:nvSpPr>
              <p:cNvPr id="25" name="Freeform 2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6" name="Group 26"/>
            <p:cNvGrpSpPr/>
            <p:nvPr/>
          </p:nvGrpSpPr>
          <p:grpSpPr>
            <a:xfrm>
              <a:off x="269455" y="205957"/>
              <a:ext cx="111529" cy="111529"/>
              <a:chOff x="0" y="0"/>
              <a:chExt cx="76264" cy="76264"/>
            </a:xfrm>
            <a:grpFill/>
          </p:grpSpPr>
          <p:sp>
            <p:nvSpPr>
              <p:cNvPr id="27" name="Freeform 2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28" name="Group 28"/>
            <p:cNvGrpSpPr/>
            <p:nvPr/>
          </p:nvGrpSpPr>
          <p:grpSpPr>
            <a:xfrm>
              <a:off x="0" y="205957"/>
              <a:ext cx="111529" cy="111529"/>
              <a:chOff x="0" y="0"/>
              <a:chExt cx="76264" cy="76264"/>
            </a:xfrm>
            <a:grpFill/>
          </p:grpSpPr>
          <p:sp>
            <p:nvSpPr>
              <p:cNvPr id="29" name="Freeform 2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0" name="Group 30"/>
            <p:cNvGrpSpPr/>
            <p:nvPr/>
          </p:nvGrpSpPr>
          <p:grpSpPr>
            <a:xfrm>
              <a:off x="538904" y="205957"/>
              <a:ext cx="111529" cy="111529"/>
              <a:chOff x="0" y="0"/>
              <a:chExt cx="76264" cy="76264"/>
            </a:xfrm>
            <a:grpFill/>
          </p:grpSpPr>
          <p:sp>
            <p:nvSpPr>
              <p:cNvPr id="31" name="Freeform 3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2" name="Group 32"/>
            <p:cNvGrpSpPr/>
            <p:nvPr/>
          </p:nvGrpSpPr>
          <p:grpSpPr>
            <a:xfrm>
              <a:off x="1347250" y="411915"/>
              <a:ext cx="111529" cy="111529"/>
              <a:chOff x="0" y="0"/>
              <a:chExt cx="76264" cy="76264"/>
            </a:xfrm>
            <a:grpFill/>
          </p:grpSpPr>
          <p:sp>
            <p:nvSpPr>
              <p:cNvPr id="33" name="Freeform 3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4" name="Group 34"/>
            <p:cNvGrpSpPr/>
            <p:nvPr/>
          </p:nvGrpSpPr>
          <p:grpSpPr>
            <a:xfrm>
              <a:off x="1077801" y="411915"/>
              <a:ext cx="111529" cy="111529"/>
              <a:chOff x="0" y="0"/>
              <a:chExt cx="76264" cy="76264"/>
            </a:xfrm>
            <a:grpFill/>
          </p:grpSpPr>
          <p:sp>
            <p:nvSpPr>
              <p:cNvPr id="35" name="Freeform 35"/>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6" name="Group 36"/>
            <p:cNvGrpSpPr/>
            <p:nvPr/>
          </p:nvGrpSpPr>
          <p:grpSpPr>
            <a:xfrm>
              <a:off x="808353" y="411915"/>
              <a:ext cx="111529" cy="111529"/>
              <a:chOff x="0" y="0"/>
              <a:chExt cx="76264" cy="76264"/>
            </a:xfrm>
            <a:grpFill/>
          </p:grpSpPr>
          <p:sp>
            <p:nvSpPr>
              <p:cNvPr id="37" name="Freeform 37"/>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38" name="Group 38"/>
            <p:cNvGrpSpPr/>
            <p:nvPr/>
          </p:nvGrpSpPr>
          <p:grpSpPr>
            <a:xfrm>
              <a:off x="269455" y="411915"/>
              <a:ext cx="111529" cy="111529"/>
              <a:chOff x="0" y="0"/>
              <a:chExt cx="76264" cy="76264"/>
            </a:xfrm>
            <a:grpFill/>
          </p:grpSpPr>
          <p:sp>
            <p:nvSpPr>
              <p:cNvPr id="39" name="Freeform 39"/>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0" name="Group 40"/>
            <p:cNvGrpSpPr/>
            <p:nvPr/>
          </p:nvGrpSpPr>
          <p:grpSpPr>
            <a:xfrm>
              <a:off x="0" y="411915"/>
              <a:ext cx="111529" cy="111529"/>
              <a:chOff x="0" y="0"/>
              <a:chExt cx="76264" cy="76264"/>
            </a:xfrm>
            <a:grpFill/>
          </p:grpSpPr>
          <p:sp>
            <p:nvSpPr>
              <p:cNvPr id="41" name="Freeform 41"/>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nvGrpSpPr>
            <p:cNvPr id="42" name="Group 42"/>
            <p:cNvGrpSpPr/>
            <p:nvPr/>
          </p:nvGrpSpPr>
          <p:grpSpPr>
            <a:xfrm>
              <a:off x="538904" y="411915"/>
              <a:ext cx="111529" cy="111529"/>
              <a:chOff x="0" y="0"/>
              <a:chExt cx="76264" cy="76264"/>
            </a:xfrm>
            <a:grpFill/>
          </p:grpSpPr>
          <p:sp>
            <p:nvSpPr>
              <p:cNvPr id="43" name="Freeform 43"/>
              <p:cNvSpPr/>
              <p:nvPr/>
            </p:nvSpPr>
            <p:spPr>
              <a:xfrm>
                <a:off x="0" y="0"/>
                <a:ext cx="76327" cy="76200"/>
              </a:xfrm>
              <a:custGeom>
                <a:avLst/>
                <a:gdLst/>
                <a:ahLst/>
                <a:cxnLst/>
                <a:rect l="l" t="t" r="r" b="b"/>
                <a:pathLst>
                  <a:path w="76327" h="76200">
                    <a:moveTo>
                      <a:pt x="76327" y="38100"/>
                    </a:moveTo>
                    <a:cubicBezTo>
                      <a:pt x="76327" y="17018"/>
                      <a:pt x="59309" y="0"/>
                      <a:pt x="38227" y="0"/>
                    </a:cubicBezTo>
                    <a:cubicBezTo>
                      <a:pt x="17145" y="0"/>
                      <a:pt x="0" y="17018"/>
                      <a:pt x="0" y="38100"/>
                    </a:cubicBezTo>
                    <a:cubicBezTo>
                      <a:pt x="0" y="59182"/>
                      <a:pt x="17018" y="76200"/>
                      <a:pt x="38100" y="76200"/>
                    </a:cubicBezTo>
                    <a:cubicBezTo>
                      <a:pt x="59182" y="76200"/>
                      <a:pt x="76200" y="59182"/>
                      <a:pt x="76200" y="38100"/>
                    </a:cubicBezTo>
                    <a:close/>
                  </a:path>
                </a:pathLst>
              </a:custGeom>
              <a:grpFill/>
            </p:spPr>
            <p:txBody>
              <a:bodyPr/>
              <a:lstStyle/>
              <a:p>
                <a:endParaRPr lang="zh-CN" altLang="en-US"/>
              </a:p>
            </p:txBody>
          </p:sp>
        </p:grpSp>
      </p:grpSp>
      <p:grpSp>
        <p:nvGrpSpPr>
          <p:cNvPr id="44" name="Group 44"/>
          <p:cNvGrpSpPr/>
          <p:nvPr/>
        </p:nvGrpSpPr>
        <p:grpSpPr>
          <a:xfrm>
            <a:off x="1270" y="684016"/>
            <a:ext cx="11854816" cy="5425621"/>
            <a:chOff x="0" y="0"/>
            <a:chExt cx="23709632" cy="10851242"/>
          </a:xfrm>
        </p:grpSpPr>
        <p:sp>
          <p:nvSpPr>
            <p:cNvPr id="45" name="Freeform 45"/>
            <p:cNvSpPr/>
            <p:nvPr/>
          </p:nvSpPr>
          <p:spPr>
            <a:xfrm>
              <a:off x="3175" y="3175"/>
              <a:ext cx="23703279" cy="10844911"/>
            </a:xfrm>
            <a:custGeom>
              <a:avLst/>
              <a:gdLst/>
              <a:ahLst/>
              <a:cxnLst/>
              <a:rect l="l" t="t" r="r" b="b"/>
              <a:pathLst>
                <a:path w="23703279" h="10844911">
                  <a:moveTo>
                    <a:pt x="0" y="0"/>
                  </a:moveTo>
                  <a:lnTo>
                    <a:pt x="18280887" y="0"/>
                  </a:lnTo>
                  <a:cubicBezTo>
                    <a:pt x="21275675" y="0"/>
                    <a:pt x="23703279" y="2427732"/>
                    <a:pt x="23703279" y="5422392"/>
                  </a:cubicBezTo>
                  <a:lnTo>
                    <a:pt x="23703279" y="5422392"/>
                  </a:lnTo>
                  <a:cubicBezTo>
                    <a:pt x="23703279" y="8417179"/>
                    <a:pt x="21275548" y="10844784"/>
                    <a:pt x="18280887" y="10844784"/>
                  </a:cubicBezTo>
                  <a:lnTo>
                    <a:pt x="0" y="10844911"/>
                  </a:lnTo>
                  <a:close/>
                </a:path>
              </a:pathLst>
            </a:custGeom>
            <a:solidFill>
              <a:srgbClr val="FFFFFF"/>
            </a:solidFill>
          </p:spPr>
          <p:txBody>
            <a:bodyPr/>
            <a:lstStyle/>
            <a:p>
              <a:endParaRPr lang="zh-CN" altLang="en-US"/>
            </a:p>
          </p:txBody>
        </p:sp>
        <p:sp>
          <p:nvSpPr>
            <p:cNvPr id="46" name="Freeform 46"/>
            <p:cNvSpPr/>
            <p:nvPr/>
          </p:nvSpPr>
          <p:spPr>
            <a:xfrm>
              <a:off x="0" y="0"/>
              <a:ext cx="23709629" cy="10851261"/>
            </a:xfrm>
            <a:custGeom>
              <a:avLst/>
              <a:gdLst/>
              <a:ahLst/>
              <a:cxnLst/>
              <a:rect l="l" t="t" r="r" b="b"/>
              <a:pathLst>
                <a:path w="23709629" h="10851261">
                  <a:moveTo>
                    <a:pt x="3175" y="0"/>
                  </a:moveTo>
                  <a:lnTo>
                    <a:pt x="18284062" y="0"/>
                  </a:lnTo>
                  <a:lnTo>
                    <a:pt x="18284062" y="3175"/>
                  </a:lnTo>
                  <a:lnTo>
                    <a:pt x="18284062" y="0"/>
                  </a:lnTo>
                  <a:cubicBezTo>
                    <a:pt x="21280501" y="0"/>
                    <a:pt x="23709629" y="2429129"/>
                    <a:pt x="23709629" y="5425567"/>
                  </a:cubicBezTo>
                  <a:cubicBezTo>
                    <a:pt x="23709629" y="5427345"/>
                    <a:pt x="23708232" y="5428742"/>
                    <a:pt x="23706454" y="5428742"/>
                  </a:cubicBezTo>
                  <a:lnTo>
                    <a:pt x="23706454" y="5428742"/>
                  </a:lnTo>
                  <a:lnTo>
                    <a:pt x="23706454" y="5425567"/>
                  </a:lnTo>
                  <a:lnTo>
                    <a:pt x="23709629" y="5425567"/>
                  </a:lnTo>
                  <a:cubicBezTo>
                    <a:pt x="23709629" y="8422005"/>
                    <a:pt x="21280500" y="10851134"/>
                    <a:pt x="18284062" y="10851134"/>
                  </a:cubicBezTo>
                  <a:lnTo>
                    <a:pt x="18284062" y="10851134"/>
                  </a:lnTo>
                  <a:lnTo>
                    <a:pt x="3175" y="10851261"/>
                  </a:lnTo>
                  <a:cubicBezTo>
                    <a:pt x="1397" y="10851261"/>
                    <a:pt x="0" y="10849864"/>
                    <a:pt x="0" y="10848086"/>
                  </a:cubicBezTo>
                  <a:lnTo>
                    <a:pt x="0" y="3175"/>
                  </a:lnTo>
                  <a:cubicBezTo>
                    <a:pt x="0" y="1397"/>
                    <a:pt x="1397" y="0"/>
                    <a:pt x="3175" y="0"/>
                  </a:cubicBezTo>
                  <a:moveTo>
                    <a:pt x="3175" y="6350"/>
                  </a:moveTo>
                  <a:lnTo>
                    <a:pt x="3175" y="3175"/>
                  </a:lnTo>
                  <a:lnTo>
                    <a:pt x="6350" y="3175"/>
                  </a:lnTo>
                  <a:lnTo>
                    <a:pt x="6350" y="10848086"/>
                  </a:lnTo>
                  <a:lnTo>
                    <a:pt x="3175" y="10848086"/>
                  </a:lnTo>
                  <a:lnTo>
                    <a:pt x="3175" y="10844911"/>
                  </a:lnTo>
                  <a:lnTo>
                    <a:pt x="18284062" y="10844911"/>
                  </a:lnTo>
                  <a:lnTo>
                    <a:pt x="18284062" y="10848086"/>
                  </a:lnTo>
                  <a:lnTo>
                    <a:pt x="18284062" y="10844911"/>
                  </a:lnTo>
                  <a:cubicBezTo>
                    <a:pt x="21277072" y="10844911"/>
                    <a:pt x="23703279" y="8418576"/>
                    <a:pt x="23703279" y="5425694"/>
                  </a:cubicBezTo>
                  <a:cubicBezTo>
                    <a:pt x="23703279" y="5423916"/>
                    <a:pt x="23704676" y="5422519"/>
                    <a:pt x="23706454" y="5422519"/>
                  </a:cubicBezTo>
                  <a:lnTo>
                    <a:pt x="23706454" y="5422519"/>
                  </a:lnTo>
                  <a:lnTo>
                    <a:pt x="23706454" y="5425694"/>
                  </a:lnTo>
                  <a:lnTo>
                    <a:pt x="23703279" y="5425694"/>
                  </a:lnTo>
                  <a:cubicBezTo>
                    <a:pt x="23703280" y="2432685"/>
                    <a:pt x="21276945" y="6350"/>
                    <a:pt x="18284062" y="6350"/>
                  </a:cubicBezTo>
                  <a:lnTo>
                    <a:pt x="3175" y="6350"/>
                  </a:lnTo>
                  <a:close/>
                </a:path>
              </a:pathLst>
            </a:custGeom>
            <a:solidFill>
              <a:srgbClr val="0058E0"/>
            </a:solidFill>
          </p:spPr>
          <p:txBody>
            <a:bodyPr/>
            <a:lstStyle/>
            <a:p>
              <a:endParaRPr lang="zh-CN" altLang="en-US"/>
            </a:p>
          </p:txBody>
        </p:sp>
      </p:grpSp>
      <p:sp>
        <p:nvSpPr>
          <p:cNvPr id="47" name="AutoShape 47"/>
          <p:cNvSpPr/>
          <p:nvPr/>
        </p:nvSpPr>
        <p:spPr>
          <a:xfrm>
            <a:off x="685800" y="1582367"/>
            <a:ext cx="2959438" cy="0"/>
          </a:xfrm>
          <a:prstGeom prst="line">
            <a:avLst/>
          </a:prstGeom>
          <a:ln w="28575" cap="rnd">
            <a:solidFill>
              <a:srgbClr val="0058E0"/>
            </a:solidFill>
            <a:prstDash val="solid"/>
            <a:headEnd type="oval" w="lg" len="lg"/>
            <a:tailEnd type="triangle" w="lg" len="med"/>
          </a:ln>
        </p:spPr>
        <p:txBody>
          <a:bodyPr/>
          <a:lstStyle/>
          <a:p>
            <a:endParaRPr lang="zh-CN" altLang="en-US"/>
          </a:p>
        </p:txBody>
      </p:sp>
      <p:grpSp>
        <p:nvGrpSpPr>
          <p:cNvPr id="51" name="Group 51"/>
          <p:cNvGrpSpPr/>
          <p:nvPr/>
        </p:nvGrpSpPr>
        <p:grpSpPr>
          <a:xfrm>
            <a:off x="1334770" y="2809240"/>
            <a:ext cx="3694430" cy="679027"/>
            <a:chOff x="0" y="0"/>
            <a:chExt cx="7388902" cy="2815854"/>
          </a:xfrm>
        </p:grpSpPr>
        <p:sp>
          <p:nvSpPr>
            <p:cNvPr id="52" name="Freeform 52"/>
            <p:cNvSpPr/>
            <p:nvPr/>
          </p:nvSpPr>
          <p:spPr>
            <a:xfrm>
              <a:off x="0" y="0"/>
              <a:ext cx="7388860" cy="2815844"/>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a:p>
          </p:txBody>
        </p:sp>
      </p:grpSp>
      <p:grpSp>
        <p:nvGrpSpPr>
          <p:cNvPr id="55" name="Group 55"/>
          <p:cNvGrpSpPr/>
          <p:nvPr/>
        </p:nvGrpSpPr>
        <p:grpSpPr>
          <a:xfrm>
            <a:off x="6693324" y="2758017"/>
            <a:ext cx="3694430" cy="737447"/>
            <a:chOff x="0" y="0"/>
            <a:chExt cx="7388902" cy="2699509"/>
          </a:xfrm>
        </p:grpSpPr>
        <p:sp>
          <p:nvSpPr>
            <p:cNvPr id="56" name="Freeform 56"/>
            <p:cNvSpPr/>
            <p:nvPr/>
          </p:nvSpPr>
          <p:spPr>
            <a:xfrm>
              <a:off x="0" y="0"/>
              <a:ext cx="7388902" cy="2699509"/>
            </a:xfrm>
            <a:custGeom>
              <a:avLst/>
              <a:gdLst/>
              <a:ahLst/>
              <a:cxnLst/>
              <a:rect l="l" t="t" r="r" b="b"/>
              <a:pathLst>
                <a:path w="7388860" h="2815844">
                  <a:moveTo>
                    <a:pt x="7388860" y="469265"/>
                  </a:moveTo>
                  <a:cubicBezTo>
                    <a:pt x="7388860" y="210058"/>
                    <a:pt x="7178802" y="0"/>
                    <a:pt x="6919595" y="0"/>
                  </a:cubicBezTo>
                  <a:lnTo>
                    <a:pt x="469265" y="0"/>
                  </a:lnTo>
                  <a:cubicBezTo>
                    <a:pt x="210058" y="0"/>
                    <a:pt x="0" y="210058"/>
                    <a:pt x="0" y="469265"/>
                  </a:cubicBezTo>
                  <a:lnTo>
                    <a:pt x="0" y="2346579"/>
                  </a:lnTo>
                  <a:cubicBezTo>
                    <a:pt x="0" y="2605786"/>
                    <a:pt x="210058" y="2815844"/>
                    <a:pt x="469265" y="2815844"/>
                  </a:cubicBezTo>
                  <a:lnTo>
                    <a:pt x="6919595" y="2815844"/>
                  </a:lnTo>
                  <a:cubicBezTo>
                    <a:pt x="7178801" y="2815844"/>
                    <a:pt x="7388860" y="2605786"/>
                    <a:pt x="7388860" y="2346579"/>
                  </a:cubicBezTo>
                  <a:close/>
                </a:path>
              </a:pathLst>
            </a:custGeom>
            <a:solidFill>
              <a:srgbClr val="F8F8F8"/>
            </a:solidFill>
          </p:spPr>
          <p:txBody>
            <a:bodyPr/>
            <a:lstStyle/>
            <a:p>
              <a:endParaRPr lang="zh-CN" altLang="en-US"/>
            </a:p>
          </p:txBody>
        </p:sp>
      </p:grpSp>
      <p:sp>
        <p:nvSpPr>
          <p:cNvPr id="61" name="TextBox 61"/>
          <p:cNvSpPr txBox="1"/>
          <p:nvPr/>
        </p:nvSpPr>
        <p:spPr>
          <a:xfrm>
            <a:off x="684213" y="1029918"/>
            <a:ext cx="2878257" cy="564257"/>
          </a:xfrm>
          <a:prstGeom prst="rect">
            <a:avLst/>
          </a:prstGeom>
        </p:spPr>
        <p:txBody>
          <a:bodyPr wrap="square" lIns="0" tIns="0" rIns="0" bIns="0" rtlCol="0" anchor="t">
            <a:spAutoFit/>
          </a:bodyPr>
          <a:lstStyle/>
          <a:p>
            <a:pPr algn="ctr">
              <a:lnSpc>
                <a:spcPts val="4400"/>
              </a:lnSpc>
            </a:pPr>
            <a:r>
              <a:rPr lang="zh-CN" altLang="en-US" sz="3667" dirty="0" err="1">
                <a:solidFill>
                  <a:srgbClr val="005BAB"/>
                </a:solidFill>
                <a:ea typeface="字由点字典黑 65J" panose="00020600040101010101" charset="-122"/>
              </a:rPr>
              <a:t>爬虫技术</a:t>
            </a:r>
          </a:p>
        </p:txBody>
      </p:sp>
      <p:sp>
        <p:nvSpPr>
          <p:cNvPr id="62" name="TextBox 62"/>
          <p:cNvSpPr txBox="1"/>
          <p:nvPr/>
        </p:nvSpPr>
        <p:spPr>
          <a:xfrm>
            <a:off x="818327" y="1659772"/>
            <a:ext cx="10291779" cy="615553"/>
          </a:xfrm>
          <a:prstGeom prst="rect">
            <a:avLst/>
          </a:prstGeom>
        </p:spPr>
        <p:txBody>
          <a:bodyPr wrap="square" lIns="0" tIns="0" rIns="0" bIns="0" rtlCol="0" anchor="t">
            <a:spAutoFit/>
          </a:bodyPr>
          <a:lstStyle/>
          <a:p>
            <a:pPr algn="just"/>
            <a:r>
              <a:rPr lang="en-US" sz="2000" dirty="0" err="1">
                <a:solidFill>
                  <a:srgbClr val="3B424B"/>
                </a:solidFill>
                <a:ea typeface="字由点字典黑 45J" panose="00020600040101010101" charset="-122"/>
              </a:rPr>
              <a:t>爬虫（Web</a:t>
            </a:r>
            <a:r>
              <a:rPr lang="en-US" sz="2000" dirty="0">
                <a:solidFill>
                  <a:srgbClr val="3B424B"/>
                </a:solidFill>
                <a:ea typeface="字由点字典黑 45J" panose="00020600040101010101" charset="-122"/>
              </a:rPr>
              <a:t> Crawler），</a:t>
            </a:r>
            <a:r>
              <a:rPr lang="en-US" sz="2000" dirty="0" err="1">
                <a:solidFill>
                  <a:srgbClr val="3B424B"/>
                </a:solidFill>
                <a:ea typeface="字由点字典黑 45J" panose="00020600040101010101" charset="-122"/>
              </a:rPr>
              <a:t>也称为网络蜘蛛，是一种自动化程序，用于浏览互联网上的网页并提取信息。爬虫通常用于收集数据，进行索引，以便后续的搜索和分析</a:t>
            </a:r>
            <a:r>
              <a:rPr lang="en-US" sz="2000" dirty="0">
                <a:solidFill>
                  <a:srgbClr val="3B424B"/>
                </a:solidFill>
                <a:ea typeface="字由点字典黑 45J" panose="00020600040101010101" charset="-122"/>
              </a:rPr>
              <a:t>。</a:t>
            </a:r>
          </a:p>
        </p:txBody>
      </p:sp>
      <p:sp>
        <p:nvSpPr>
          <p:cNvPr id="63" name="TextBox 63"/>
          <p:cNvSpPr txBox="1"/>
          <p:nvPr/>
        </p:nvSpPr>
        <p:spPr>
          <a:xfrm>
            <a:off x="1828793" y="2982296"/>
            <a:ext cx="2632080" cy="358431"/>
          </a:xfrm>
          <a:prstGeom prst="rect">
            <a:avLst/>
          </a:prstGeom>
        </p:spPr>
        <p:txBody>
          <a:bodyPr lIns="0" tIns="0" rIns="0" bIns="0" rtlCol="0" anchor="t">
            <a:spAutoFit/>
          </a:bodyPr>
          <a:lstStyle/>
          <a:p>
            <a:pPr algn="ctr">
              <a:lnSpc>
                <a:spcPts val="2880"/>
              </a:lnSpc>
            </a:pPr>
            <a:r>
              <a:rPr lang="zh-CN" altLang="en-US" sz="2400" dirty="0" err="1">
                <a:solidFill>
                  <a:srgbClr val="005BAB"/>
                </a:solidFill>
                <a:ea typeface="字由点字典黑 65J" panose="00020600040101010101" charset="-122"/>
              </a:rPr>
              <a:t>基本原理</a:t>
            </a:r>
          </a:p>
        </p:txBody>
      </p:sp>
      <p:sp>
        <p:nvSpPr>
          <p:cNvPr id="65" name="TextBox 65"/>
          <p:cNvSpPr txBox="1"/>
          <p:nvPr/>
        </p:nvSpPr>
        <p:spPr>
          <a:xfrm>
            <a:off x="7162733" y="2982296"/>
            <a:ext cx="2632080" cy="358431"/>
          </a:xfrm>
          <a:prstGeom prst="rect">
            <a:avLst/>
          </a:prstGeom>
        </p:spPr>
        <p:txBody>
          <a:bodyPr lIns="0" tIns="0" rIns="0" bIns="0" rtlCol="0" anchor="t">
            <a:spAutoFit/>
          </a:bodyPr>
          <a:lstStyle/>
          <a:p>
            <a:pPr algn="ctr">
              <a:lnSpc>
                <a:spcPts val="2880"/>
              </a:lnSpc>
            </a:pPr>
            <a:r>
              <a:rPr lang="zh-CN" altLang="en-US" sz="2400" dirty="0" err="1">
                <a:solidFill>
                  <a:srgbClr val="005BAB"/>
                </a:solidFill>
                <a:ea typeface="字由点字典黑 65J" panose="00020600040101010101" charset="-122"/>
              </a:rPr>
              <a:t>技术实现（</a:t>
            </a:r>
            <a:r>
              <a:rPr lang="en-US" altLang="zh-CN" sz="2400" dirty="0" err="1">
                <a:solidFill>
                  <a:srgbClr val="005BAB"/>
                </a:solidFill>
                <a:ea typeface="字由点字典黑 65J" panose="00020600040101010101" charset="-122"/>
              </a:rPr>
              <a:t>requests)</a:t>
            </a:r>
            <a:endParaRPr lang="zh-CN" altLang="en-US" sz="2400" dirty="0" err="1">
              <a:solidFill>
                <a:srgbClr val="005BAB"/>
              </a:solidFill>
              <a:ea typeface="字由点字典黑 65J" panose="00020600040101010101" charset="-122"/>
            </a:endParaRPr>
          </a:p>
        </p:txBody>
      </p:sp>
      <p:grpSp>
        <p:nvGrpSpPr>
          <p:cNvPr id="68" name="Group 16"/>
          <p:cNvGrpSpPr/>
          <p:nvPr/>
        </p:nvGrpSpPr>
        <p:grpSpPr>
          <a:xfrm>
            <a:off x="11142860" y="0"/>
            <a:ext cx="1049141" cy="758816"/>
            <a:chOff x="0" y="0"/>
            <a:chExt cx="2098282" cy="1517632"/>
          </a:xfrm>
          <a:solidFill>
            <a:srgbClr val="005BAB">
              <a:alpha val="27000"/>
            </a:srgbClr>
          </a:solidFill>
        </p:grpSpPr>
        <p:sp>
          <p:nvSpPr>
            <p:cNvPr id="69" name="Freeform 17"/>
            <p:cNvSpPr/>
            <p:nvPr/>
          </p:nvSpPr>
          <p:spPr>
            <a:xfrm>
              <a:off x="0" y="0"/>
              <a:ext cx="2098294" cy="1517650"/>
            </a:xfrm>
            <a:custGeom>
              <a:avLst/>
              <a:gdLst/>
              <a:ahLst/>
              <a:cxnLst/>
              <a:rect l="l" t="t" r="r" b="b"/>
              <a:pathLst>
                <a:path w="2098294" h="1517650">
                  <a:moveTo>
                    <a:pt x="0" y="0"/>
                  </a:moveTo>
                  <a:lnTo>
                    <a:pt x="2098294" y="0"/>
                  </a:lnTo>
                  <a:lnTo>
                    <a:pt x="2098294" y="1401445"/>
                  </a:lnTo>
                  <a:lnTo>
                    <a:pt x="1823466" y="1486789"/>
                  </a:lnTo>
                  <a:cubicBezTo>
                    <a:pt x="1724660" y="1506982"/>
                    <a:pt x="1622425" y="1517650"/>
                    <a:pt x="1517650" y="1517650"/>
                  </a:cubicBezTo>
                  <a:cubicBezTo>
                    <a:pt x="679450" y="1517650"/>
                    <a:pt x="0" y="838200"/>
                    <a:pt x="0" y="0"/>
                  </a:cubicBezTo>
                  <a:close/>
                </a:path>
              </a:pathLst>
            </a:custGeom>
            <a:grpFill/>
          </p:spPr>
          <p:txBody>
            <a:bodyPr/>
            <a:lstStyle/>
            <a:p>
              <a:endParaRPr lang="zh-CN" altLang="en-US"/>
            </a:p>
          </p:txBody>
        </p:sp>
      </p:grpSp>
      <p:pic>
        <p:nvPicPr>
          <p:cNvPr id="70" name="图片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4068" y="132366"/>
            <a:ext cx="2135311" cy="451585"/>
          </a:xfrm>
          <a:prstGeom prst="rect">
            <a:avLst/>
          </a:prstGeom>
        </p:spPr>
      </p:pic>
      <p:pic>
        <p:nvPicPr>
          <p:cNvPr id="6" name="图片 1"/>
          <p:cNvPicPr>
            <a:picLocks noChangeAspect="1"/>
          </p:cNvPicPr>
          <p:nvPr/>
        </p:nvPicPr>
        <p:blipFill>
          <a:blip r:embed="rId9"/>
          <a:stretch>
            <a:fillRect/>
          </a:stretch>
        </p:blipFill>
        <p:spPr>
          <a:xfrm>
            <a:off x="1580142" y="3650884"/>
            <a:ext cx="3129381" cy="2143936"/>
          </a:xfrm>
          <a:prstGeom prst="rect">
            <a:avLst/>
          </a:prstGeom>
          <a:noFill/>
          <a:ln>
            <a:noFill/>
          </a:ln>
        </p:spPr>
      </p:pic>
      <p:sp>
        <p:nvSpPr>
          <p:cNvPr id="48" name="文本框 47"/>
          <p:cNvSpPr txBox="1"/>
          <p:nvPr/>
        </p:nvSpPr>
        <p:spPr>
          <a:xfrm>
            <a:off x="6362847" y="4064525"/>
            <a:ext cx="4022937" cy="1346200"/>
          </a:xfrm>
          <a:prstGeom prst="rect">
            <a:avLst/>
          </a:prstGeom>
          <a:noFill/>
        </p:spPr>
        <p:txBody>
          <a:bodyPr wrap="square" rtlCol="0">
            <a:noAutofit/>
          </a:bodyPr>
          <a:lstStyle/>
          <a:p>
            <a:r>
              <a:rPr lang="zh-CN" altLang="en-US" sz="2400" dirty="0"/>
              <a:t>使用</a:t>
            </a:r>
            <a:r>
              <a:rPr lang="en-US" altLang="zh-CN" sz="2400" dirty="0"/>
              <a:t>python</a:t>
            </a:r>
            <a:r>
              <a:rPr lang="zh-CN" altLang="en-US" sz="2400" dirty="0"/>
              <a:t>语言中的</a:t>
            </a:r>
            <a:r>
              <a:rPr lang="en-US" altLang="zh-CN" sz="2400" dirty="0"/>
              <a:t>requests</a:t>
            </a:r>
            <a:r>
              <a:rPr lang="zh-CN" altLang="en-US" sz="2400" dirty="0"/>
              <a:t>库处理</a:t>
            </a:r>
            <a:r>
              <a:rPr lang="en-US" altLang="zh-CN" sz="2400" dirty="0"/>
              <a:t>HTTP</a:t>
            </a:r>
            <a:r>
              <a:rPr lang="zh-CN" altLang="en-US" sz="2400" dirty="0"/>
              <a:t>的请求，实现爬虫脚本的创建</a:t>
            </a:r>
          </a:p>
        </p:txBody>
      </p:sp>
      <p:grpSp>
        <p:nvGrpSpPr>
          <p:cNvPr id="66" name="组合 65">
            <a:extLst>
              <a:ext uri="{FF2B5EF4-FFF2-40B4-BE49-F238E27FC236}">
                <a16:creationId xmlns:a16="http://schemas.microsoft.com/office/drawing/2014/main" id="{46442556-E2B0-2DD8-A3E5-6E15C5A75BCC}"/>
              </a:ext>
            </a:extLst>
          </p:cNvPr>
          <p:cNvGrpSpPr/>
          <p:nvPr/>
        </p:nvGrpSpPr>
        <p:grpSpPr>
          <a:xfrm>
            <a:off x="872973" y="2766287"/>
            <a:ext cx="1008321" cy="790448"/>
            <a:chOff x="701727" y="2449557"/>
            <a:chExt cx="1008321" cy="790448"/>
          </a:xfrm>
        </p:grpSpPr>
        <p:grpSp>
          <p:nvGrpSpPr>
            <p:cNvPr id="2" name="Group 51">
              <a:extLst>
                <a:ext uri="{FF2B5EF4-FFF2-40B4-BE49-F238E27FC236}">
                  <a16:creationId xmlns:a16="http://schemas.microsoft.com/office/drawing/2014/main" id="{8F09D3AF-1B58-E852-214F-E28372B68F19}"/>
                </a:ext>
              </a:extLst>
            </p:cNvPr>
            <p:cNvGrpSpPr/>
            <p:nvPr>
              <p:custDataLst>
                <p:tags r:id="rId4"/>
              </p:custDataLst>
            </p:nvPr>
          </p:nvGrpSpPr>
          <p:grpSpPr>
            <a:xfrm rot="2627273">
              <a:off x="810665" y="2449557"/>
              <a:ext cx="790448" cy="790448"/>
              <a:chOff x="0" y="-1"/>
              <a:chExt cx="1580896" cy="1580896"/>
            </a:xfrm>
            <a:solidFill>
              <a:srgbClr val="005BAB"/>
            </a:solidFill>
          </p:grpSpPr>
          <p:sp>
            <p:nvSpPr>
              <p:cNvPr id="5" name="Freeform 52">
                <a:extLst>
                  <a:ext uri="{FF2B5EF4-FFF2-40B4-BE49-F238E27FC236}">
                    <a16:creationId xmlns:a16="http://schemas.microsoft.com/office/drawing/2014/main" id="{97D4A334-E126-5F7E-161F-80FFEF2C9C86}"/>
                  </a:ext>
                </a:extLst>
              </p:cNvPr>
              <p:cNvSpPr/>
              <p:nvPr>
                <p:custDataLst>
                  <p:tags r:id="rId6"/>
                </p:custDataLst>
              </p:nvPr>
            </p:nvSpPr>
            <p:spPr>
              <a:xfrm>
                <a:off x="0" y="-1"/>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49" name="TextBox 53">
              <a:extLst>
                <a:ext uri="{FF2B5EF4-FFF2-40B4-BE49-F238E27FC236}">
                  <a16:creationId xmlns:a16="http://schemas.microsoft.com/office/drawing/2014/main" id="{1B73D6C5-9815-1F5C-0D13-47B2FDADB3CA}"/>
                </a:ext>
              </a:extLst>
            </p:cNvPr>
            <p:cNvSpPr txBox="1"/>
            <p:nvPr>
              <p:custDataLst>
                <p:tags r:id="rId5"/>
              </p:custDataLst>
            </p:nvPr>
          </p:nvSpPr>
          <p:spPr>
            <a:xfrm>
              <a:off x="701727" y="2589197"/>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01</a:t>
              </a:r>
            </a:p>
          </p:txBody>
        </p:sp>
      </p:grpSp>
      <p:grpSp>
        <p:nvGrpSpPr>
          <p:cNvPr id="67" name="组合 66">
            <a:extLst>
              <a:ext uri="{FF2B5EF4-FFF2-40B4-BE49-F238E27FC236}">
                <a16:creationId xmlns:a16="http://schemas.microsoft.com/office/drawing/2014/main" id="{EACFAD5E-4A76-2689-B127-6E4FC6889085}"/>
              </a:ext>
            </a:extLst>
          </p:cNvPr>
          <p:cNvGrpSpPr/>
          <p:nvPr/>
        </p:nvGrpSpPr>
        <p:grpSpPr>
          <a:xfrm>
            <a:off x="5991444" y="2753548"/>
            <a:ext cx="1008321" cy="790408"/>
            <a:chOff x="701727" y="2449549"/>
            <a:chExt cx="1008321" cy="790408"/>
          </a:xfrm>
        </p:grpSpPr>
        <p:grpSp>
          <p:nvGrpSpPr>
            <p:cNvPr id="71" name="Group 51">
              <a:extLst>
                <a:ext uri="{FF2B5EF4-FFF2-40B4-BE49-F238E27FC236}">
                  <a16:creationId xmlns:a16="http://schemas.microsoft.com/office/drawing/2014/main" id="{D0C1A48F-78FB-A6A0-21EE-7303B28E1B9F}"/>
                </a:ext>
              </a:extLst>
            </p:cNvPr>
            <p:cNvGrpSpPr/>
            <p:nvPr>
              <p:custDataLst>
                <p:tags r:id="rId1"/>
              </p:custDataLst>
            </p:nvPr>
          </p:nvGrpSpPr>
          <p:grpSpPr>
            <a:xfrm rot="2627273">
              <a:off x="810684" y="2449549"/>
              <a:ext cx="790408" cy="790408"/>
              <a:chOff x="0" y="0"/>
              <a:chExt cx="1580816" cy="1580816"/>
            </a:xfrm>
            <a:solidFill>
              <a:srgbClr val="005BAB"/>
            </a:solidFill>
          </p:grpSpPr>
          <p:sp>
            <p:nvSpPr>
              <p:cNvPr id="73" name="Freeform 52">
                <a:extLst>
                  <a:ext uri="{FF2B5EF4-FFF2-40B4-BE49-F238E27FC236}">
                    <a16:creationId xmlns:a16="http://schemas.microsoft.com/office/drawing/2014/main" id="{DE94B6AD-5536-593B-34EA-E7DF3207D720}"/>
                  </a:ext>
                </a:extLst>
              </p:cNvPr>
              <p:cNvSpPr/>
              <p:nvPr>
                <p:custDataLst>
                  <p:tags r:id="rId3"/>
                </p:custDataLst>
              </p:nvPr>
            </p:nvSpPr>
            <p:spPr>
              <a:xfrm>
                <a:off x="0" y="0"/>
                <a:ext cx="1580896" cy="1580896"/>
              </a:xfrm>
              <a:custGeom>
                <a:avLst/>
                <a:gdLst/>
                <a:ahLst/>
                <a:cxnLst/>
                <a:rect l="l" t="t" r="r" b="b"/>
                <a:pathLst>
                  <a:path w="1580896" h="1580896">
                    <a:moveTo>
                      <a:pt x="0" y="263525"/>
                    </a:moveTo>
                    <a:cubicBezTo>
                      <a:pt x="0" y="117983"/>
                      <a:pt x="117983" y="0"/>
                      <a:pt x="263525" y="0"/>
                    </a:cubicBezTo>
                    <a:lnTo>
                      <a:pt x="1317371" y="0"/>
                    </a:lnTo>
                    <a:cubicBezTo>
                      <a:pt x="1462913" y="0"/>
                      <a:pt x="1580896" y="117983"/>
                      <a:pt x="1580896" y="263525"/>
                    </a:cubicBezTo>
                    <a:lnTo>
                      <a:pt x="1580896" y="1317371"/>
                    </a:lnTo>
                    <a:cubicBezTo>
                      <a:pt x="1580896" y="1462913"/>
                      <a:pt x="1462913" y="1580896"/>
                      <a:pt x="1317371" y="1580896"/>
                    </a:cubicBezTo>
                    <a:lnTo>
                      <a:pt x="263525" y="1580896"/>
                    </a:lnTo>
                    <a:cubicBezTo>
                      <a:pt x="117983" y="1580769"/>
                      <a:pt x="0" y="1462913"/>
                      <a:pt x="0" y="1317371"/>
                    </a:cubicBezTo>
                    <a:close/>
                  </a:path>
                </a:pathLst>
              </a:custGeom>
              <a:grpFill/>
            </p:spPr>
            <p:txBody>
              <a:bodyPr/>
              <a:lstStyle/>
              <a:p>
                <a:endParaRPr lang="zh-CN" altLang="en-US" sz="1200"/>
              </a:p>
            </p:txBody>
          </p:sp>
        </p:grpSp>
        <p:sp>
          <p:nvSpPr>
            <p:cNvPr id="72" name="TextBox 53">
              <a:extLst>
                <a:ext uri="{FF2B5EF4-FFF2-40B4-BE49-F238E27FC236}">
                  <a16:creationId xmlns:a16="http://schemas.microsoft.com/office/drawing/2014/main" id="{D2CAE548-C7C0-5D66-8C48-2935157F53C5}"/>
                </a:ext>
              </a:extLst>
            </p:cNvPr>
            <p:cNvSpPr txBox="1"/>
            <p:nvPr>
              <p:custDataLst>
                <p:tags r:id="rId2"/>
              </p:custDataLst>
            </p:nvPr>
          </p:nvSpPr>
          <p:spPr>
            <a:xfrm>
              <a:off x="701727" y="2589197"/>
              <a:ext cx="1008321" cy="487313"/>
            </a:xfrm>
            <a:prstGeom prst="rect">
              <a:avLst/>
            </a:prstGeom>
          </p:spPr>
          <p:txBody>
            <a:bodyPr lIns="0" tIns="0" rIns="0" bIns="0" rtlCol="0" anchor="t">
              <a:spAutoFit/>
            </a:bodyPr>
            <a:lstStyle/>
            <a:p>
              <a:pPr algn="ctr">
                <a:lnSpc>
                  <a:spcPts val="3840"/>
                </a:lnSpc>
              </a:pPr>
              <a:r>
                <a:rPr lang="en-US" sz="3200" dirty="0">
                  <a:solidFill>
                    <a:srgbClr val="FFFFFF"/>
                  </a:solidFill>
                  <a:latin typeface="字由点字典黑 65J" panose="00020600040101010101" charset="-122"/>
                </a:rPr>
                <a:t>02</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84.5131496062992,&quot;left&quot;:100.97228346456693,&quot;top&quot;:242.3,&quot;width&quot;:1168.2750393700787}"/>
</p:tagLst>
</file>

<file path=ppt/tags/tag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172,&quot;width&quot;:15620}"/>
</p:tagLst>
</file>

<file path=ppt/tags/tag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4,&quot;width&quot;:285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03.14194397247576,&quot;left&quot;:101.4,&quot;top&quot;:249.95789854720934,&quot;width&quot;:1143.68984251968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424</TotalTime>
  <Words>2819</Words>
  <Application>Microsoft Office PowerPoint</Application>
  <PresentationFormat>宽屏</PresentationFormat>
  <Paragraphs>307</Paragraphs>
  <Slides>48</Slides>
  <Notes>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48</vt:i4>
      </vt:variant>
    </vt:vector>
  </HeadingPairs>
  <TitlesOfParts>
    <vt:vector size="68" baseType="lpstr">
      <vt:lpstr>CMMI10</vt:lpstr>
      <vt:lpstr>CMMI5</vt:lpstr>
      <vt:lpstr>CMMI7</vt:lpstr>
      <vt:lpstr>CMR10</vt:lpstr>
      <vt:lpstr>CMR7</vt:lpstr>
      <vt:lpstr>CMSY10</vt:lpstr>
      <vt:lpstr>LMRoman10-Bold</vt:lpstr>
      <vt:lpstr>LMRoman10-Regular</vt:lpstr>
      <vt:lpstr>LMRomanDemi10-Regular</vt:lpstr>
      <vt:lpstr>字由点字典黑 45J</vt:lpstr>
      <vt:lpstr>字由点字典黑 65J</vt:lpstr>
      <vt:lpstr>Arial</vt:lpstr>
      <vt:lpstr>Calibri</vt:lpstr>
      <vt:lpstr>Times New Roman</vt:lpstr>
      <vt:lpstr>等线</vt:lpstr>
      <vt:lpstr>仿宋</vt:lpstr>
      <vt:lpstr>宋体</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Baker Lucy</dc:creator>
  <cp:lastModifiedBy>Baker Lucy</cp:lastModifiedBy>
  <cp:revision>65</cp:revision>
  <dcterms:created xsi:type="dcterms:W3CDTF">2024-06-14T01:20:56Z</dcterms:created>
  <dcterms:modified xsi:type="dcterms:W3CDTF">2024-06-14T14:17:40Z</dcterms:modified>
</cp:coreProperties>
</file>